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314" r:id="rId2"/>
    <p:sldId id="281" r:id="rId3"/>
    <p:sldId id="323" r:id="rId4"/>
    <p:sldId id="312" r:id="rId5"/>
    <p:sldId id="310" r:id="rId6"/>
    <p:sldId id="300" r:id="rId7"/>
    <p:sldId id="308" r:id="rId8"/>
    <p:sldId id="321" r:id="rId9"/>
    <p:sldId id="320" r:id="rId10"/>
    <p:sldId id="282" r:id="rId11"/>
    <p:sldId id="298" r:id="rId12"/>
    <p:sldId id="316" r:id="rId13"/>
    <p:sldId id="296" r:id="rId14"/>
    <p:sldId id="319" r:id="rId15"/>
    <p:sldId id="297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225B-FF4F-4A3F-BE26-17B344E99640}" type="datetimeFigureOut">
              <a:rPr lang="en-GB" smtClean="0"/>
              <a:pPr/>
              <a:t>19/02/2013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6C572-48DA-4623-A790-6E4D354B2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723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C572-48DA-4623-A790-6E4D354B2B9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F280624-D48A-4622-99EC-E3A603AAB090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588D2-FCEA-4EBA-968C-CB22CA5336E2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BD727-7F4F-4C6A-84BB-B463E811B733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A6F54-CE1D-454F-9895-C5BF93F6D419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C328F7-2F2E-447D-94CC-452640EB3235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FA684-DBE3-46E1-9830-0C9D90F6BAE9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84E29-9CF9-4281-AE3B-2508EDFD5985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D0238-0AC6-41C3-9B63-580CD0EC138A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3BC8-BAE1-47F5-B835-035BF79673AD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E55887-8EE2-49E4-8355-50E497F47B23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386AF14-EEB9-4608-9797-2F06618A2553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GB" smtClean="0"/>
              <a:t>CNR 27/11/10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92030A9-B1E0-46D0-8798-DF57011F2D32}" type="datetime1">
              <a:rPr lang="en-GB" smtClean="0"/>
              <a:pPr/>
              <a:t>19/02/2013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224251-4B3F-45E0-8BB7-3195B7A9F9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edge/>
  </p:transition>
  <p:timing>
    <p:tnLst>
      <p:par>
        <p:cTn id="1" dur="indefinite" restart="never" nodeType="tmRoot"/>
      </p:par>
    </p:tnLst>
  </p:timing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Archaeological Artefacts </a:t>
            </a:r>
            <a:r>
              <a:rPr lang="en-GB" dirty="0" smtClean="0"/>
              <a:t>of </a:t>
            </a:r>
            <a:r>
              <a:rPr lang="en-GB" dirty="0" err="1" smtClean="0"/>
              <a:t>Swanbourne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1400" dirty="0" smtClean="0"/>
              <a:t> C. N. Rodgers, © 2013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Willow Pot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2857500" cy="1876425"/>
          </a:xfrm>
          <a:prstGeom prst="rect">
            <a:avLst/>
          </a:prstGeom>
          <a:noFill/>
        </p:spPr>
      </p:pic>
      <p:pic>
        <p:nvPicPr>
          <p:cNvPr id="2052" name="Picture 4" descr="Blue Willow Pott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2857500" cy="24384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664" y="548680"/>
          <a:ext cx="6096000" cy="2194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Arial"/>
                        </a:rPr>
                        <a:t>Blue Willow Pottery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latin typeface="Arial"/>
                        </a:rPr>
                        <a:t>Blue Willow pottery was </a:t>
                      </a:r>
                      <a:r>
                        <a:rPr lang="en-GB" dirty="0" smtClean="0">
                          <a:latin typeface="Arial"/>
                        </a:rPr>
                        <a:t>in common </a:t>
                      </a:r>
                      <a:r>
                        <a:rPr lang="en-GB" dirty="0" err="1" smtClean="0">
                          <a:latin typeface="Arial"/>
                        </a:rPr>
                        <a:t>useage</a:t>
                      </a:r>
                      <a:r>
                        <a:rPr lang="en-GB" dirty="0" smtClean="0">
                          <a:latin typeface="Arial"/>
                        </a:rPr>
                        <a:t> in the 1700s. It</a:t>
                      </a:r>
                      <a:r>
                        <a:rPr lang="en-GB" baseline="0" dirty="0" smtClean="0">
                          <a:latin typeface="Arial"/>
                        </a:rPr>
                        <a:t> was f</a:t>
                      </a:r>
                      <a:r>
                        <a:rPr lang="en-GB" dirty="0" smtClean="0">
                          <a:latin typeface="Arial"/>
                        </a:rPr>
                        <a:t>irst </a:t>
                      </a:r>
                      <a:r>
                        <a:rPr lang="en-GB" dirty="0">
                          <a:latin typeface="Arial"/>
                        </a:rPr>
                        <a:t>manufactured at </a:t>
                      </a:r>
                      <a:r>
                        <a:rPr lang="en-GB" dirty="0" err="1">
                          <a:latin typeface="Arial"/>
                        </a:rPr>
                        <a:t>Caughley</a:t>
                      </a:r>
                      <a:r>
                        <a:rPr lang="en-GB" dirty="0">
                          <a:latin typeface="Arial"/>
                        </a:rPr>
                        <a:t> Pottery Works </a:t>
                      </a:r>
                      <a:r>
                        <a:rPr lang="en-GB" baseline="0" dirty="0" smtClean="0">
                          <a:latin typeface="Arial"/>
                        </a:rPr>
                        <a:t> by Thomas Turner.</a:t>
                      </a:r>
                      <a:r>
                        <a:rPr lang="en-GB" dirty="0" smtClean="0">
                          <a:latin typeface="Arial"/>
                        </a:rPr>
                        <a:t> </a:t>
                      </a:r>
                      <a:r>
                        <a:rPr lang="en-GB" dirty="0">
                          <a:latin typeface="Arial"/>
                        </a:rPr>
                        <a:t>Blue Willow pieces quickly grew to become popular dishes for use in the home</a:t>
                      </a:r>
                      <a:r>
                        <a:rPr lang="en-GB" dirty="0" smtClean="0">
                          <a:latin typeface="Arial"/>
                        </a:rPr>
                        <a:t>.  Fragments are common in gardens around </a:t>
                      </a:r>
                      <a:r>
                        <a:rPr lang="en-GB" dirty="0" err="1" smtClean="0">
                          <a:latin typeface="Arial"/>
                        </a:rPr>
                        <a:t>Swanbourne</a:t>
                      </a:r>
                      <a:r>
                        <a:rPr lang="en-GB" dirty="0" smtClean="0">
                          <a:latin typeface="Arial"/>
                        </a:rPr>
                        <a:t>.</a:t>
                      </a:r>
                      <a:r>
                        <a:rPr lang="en-GB" dirty="0">
                          <a:latin typeface="Arial"/>
                        </a:rPr>
                        <a:t/>
                      </a:r>
                      <a:br>
                        <a:rPr lang="en-GB" dirty="0">
                          <a:latin typeface="Arial"/>
                        </a:rPr>
                      </a:br>
                      <a:endParaRPr lang="en-GB" dirty="0">
                        <a:latin typeface="Arial"/>
                      </a:endParaRPr>
                    </a:p>
                  </a:txBody>
                  <a:tcPr marL="0" marR="95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hotography\P101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895016" cy="3672408"/>
          </a:xfrm>
          <a:prstGeom prst="rect">
            <a:avLst/>
          </a:prstGeom>
          <a:noFill/>
        </p:spPr>
      </p:pic>
      <p:pic>
        <p:nvPicPr>
          <p:cNvPr id="5123" name="Picture 3" descr="K:\Photography\P101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4130675" cy="3098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Comparision</a:t>
            </a:r>
            <a:r>
              <a:rPr lang="en-GB" sz="2400" dirty="0" smtClean="0"/>
              <a:t> of early willow leaf with brush strokes (left) with later willow leaf with transfer background dots (right). 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you might expect to dig up – examples from Station Road</a:t>
            </a:r>
            <a:endParaRPr lang="en-GB" sz="3200" dirty="0"/>
          </a:p>
        </p:txBody>
      </p:sp>
      <p:pic>
        <p:nvPicPr>
          <p:cNvPr id="14338" name="Picture 2" descr="K:\Photography\Artifacts from Swanbourne\Garden willow leaf pottery fragments, Swanbou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856979" cy="3640877"/>
          </a:xfrm>
          <a:prstGeom prst="rect">
            <a:avLst/>
          </a:prstGeom>
          <a:noFill/>
        </p:spPr>
      </p:pic>
      <p:pic>
        <p:nvPicPr>
          <p:cNvPr id="14339" name="Picture 3" descr="K:\Photography\Artifacts from Swanbourne\Fossils from Swanbou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444651" cy="208823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Photography\P101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4824536" cy="361945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Clay pipe fragments date from the 17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to the 19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century  (from Charlton Close)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Metal objects – Station Road</a:t>
            </a:r>
            <a:endParaRPr lang="en-GB" sz="3600" dirty="0"/>
          </a:p>
        </p:txBody>
      </p:sp>
      <p:pic>
        <p:nvPicPr>
          <p:cNvPr id="107522" name="Picture 2" descr="K:\Photography\DCIM\100_PANA\P100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3348880" cy="2511660"/>
          </a:xfrm>
          <a:prstGeom prst="rect">
            <a:avLst/>
          </a:prstGeom>
          <a:noFill/>
        </p:spPr>
      </p:pic>
      <p:pic>
        <p:nvPicPr>
          <p:cNvPr id="107523" name="Picture 3" descr="K:\Photography\DCIM\100_PANA\P1000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600399" cy="274316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hotography\P101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4831080" cy="362204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Great Western Railway employee’s brass button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© C</a:t>
            </a:r>
            <a:r>
              <a:rPr lang="en-GB" sz="1200" dirty="0" smtClean="0"/>
              <a:t>. N. Rodgers 2013 </a:t>
            </a:r>
          </a:p>
          <a:p>
            <a:endParaRPr lang="en-GB" sz="1200" dirty="0" smtClean="0"/>
          </a:p>
          <a:p>
            <a:r>
              <a:rPr lang="en-GB" sz="1200" dirty="0" err="1" smtClean="0"/>
              <a:t>Swanbourne</a:t>
            </a:r>
            <a:r>
              <a:rPr lang="en-GB" sz="1200" dirty="0" smtClean="0"/>
              <a:t> History Group, Bucks.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st Tofts handa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736304" cy="465171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Stone age flints show percussion marks around the edge.  A single flint tool has been found from </a:t>
            </a:r>
            <a:r>
              <a:rPr lang="en-GB" sz="2400" dirty="0" err="1" smtClean="0"/>
              <a:t>Swanbourne</a:t>
            </a:r>
            <a:r>
              <a:rPr lang="en-GB" sz="2400" dirty="0" smtClean="0"/>
              <a:t>.  Iron age coins have been found in </a:t>
            </a:r>
            <a:r>
              <a:rPr lang="en-GB" sz="2400" dirty="0" err="1" smtClean="0"/>
              <a:t>Hoggeston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Hand axe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Ditch digging resulted in Ken Reading finding Roman pot remains; early 1990’s</a:t>
            </a:r>
            <a:endParaRPr lang="en-GB" sz="3200" dirty="0"/>
          </a:p>
        </p:txBody>
      </p:sp>
      <p:pic>
        <p:nvPicPr>
          <p:cNvPr id="1026" name="Picture 2" descr="K:\Photography\Ken Harris 21.10.10\Roman Site 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499164" cy="3749788"/>
          </a:xfrm>
          <a:prstGeom prst="rect">
            <a:avLst/>
          </a:prstGeom>
          <a:noFill/>
        </p:spPr>
      </p:pic>
      <p:pic>
        <p:nvPicPr>
          <p:cNvPr id="1027" name="Picture 3" descr="K:\Photography\Ken Harris 21.10.10\Roman Pots K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5483352" cy="365455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Roman pottery fragments found by Ken Reading between </a:t>
            </a:r>
            <a:r>
              <a:rPr lang="en-GB" sz="2800" dirty="0" err="1" smtClean="0"/>
              <a:t>Swanbourne</a:t>
            </a:r>
            <a:r>
              <a:rPr lang="en-GB" sz="2800" dirty="0" smtClean="0"/>
              <a:t> and </a:t>
            </a:r>
            <a:r>
              <a:rPr lang="en-GB" sz="2800" dirty="0" err="1" smtClean="0"/>
              <a:t>Hoggeston</a:t>
            </a:r>
            <a:endParaRPr lang="en-GB" sz="2800" dirty="0"/>
          </a:p>
        </p:txBody>
      </p:sp>
      <p:pic>
        <p:nvPicPr>
          <p:cNvPr id="12290" name="Picture 2" descr="K:\Photography\IMG_3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009900" cy="2006600"/>
          </a:xfrm>
          <a:prstGeom prst="rect">
            <a:avLst/>
          </a:prstGeom>
          <a:noFill/>
        </p:spPr>
      </p:pic>
      <p:pic>
        <p:nvPicPr>
          <p:cNvPr id="12291" name="Picture 3" descr="K:\Photography\IMG_3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44824"/>
            <a:ext cx="2552700" cy="1778000"/>
          </a:xfrm>
          <a:prstGeom prst="rect">
            <a:avLst/>
          </a:prstGeom>
          <a:noFill/>
        </p:spPr>
      </p:pic>
      <p:pic>
        <p:nvPicPr>
          <p:cNvPr id="12292" name="Picture 4" descr="K:\Photography\IMG_3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3200400" cy="2133600"/>
          </a:xfrm>
          <a:prstGeom prst="rect">
            <a:avLst/>
          </a:prstGeom>
          <a:noFill/>
        </p:spPr>
      </p:pic>
      <p:pic>
        <p:nvPicPr>
          <p:cNvPr id="12293" name="Picture 5" descr="K:\Photography\IMG_36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3314700" cy="2209800"/>
          </a:xfrm>
          <a:prstGeom prst="rect">
            <a:avLst/>
          </a:prstGeom>
          <a:noFill/>
        </p:spPr>
      </p:pic>
      <p:pic>
        <p:nvPicPr>
          <p:cNvPr id="12294" name="Picture 6" descr="K:\Photography\IMG_36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772816"/>
            <a:ext cx="2805073" cy="187220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Roman pottery fragment  - tableware with dot decoration.</a:t>
            </a:r>
            <a:endParaRPr lang="en-GB" sz="3200" dirty="0"/>
          </a:p>
        </p:txBody>
      </p:sp>
      <p:pic>
        <p:nvPicPr>
          <p:cNvPr id="10242" name="Picture 2" descr="K:\Photography\IMG_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162800" cy="4775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Photography\P101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896544" cy="3673555"/>
          </a:xfrm>
          <a:prstGeom prst="rect">
            <a:avLst/>
          </a:prstGeom>
          <a:noFill/>
        </p:spPr>
      </p:pic>
      <p:pic>
        <p:nvPicPr>
          <p:cNvPr id="9219" name="Picture 3" descr="K:\Photography\P101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839392" cy="288032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Ridge and furrow fields between </a:t>
            </a:r>
            <a:r>
              <a:rPr lang="en-GB" sz="3200" dirty="0" err="1" smtClean="0"/>
              <a:t>Swanbourne</a:t>
            </a:r>
            <a:r>
              <a:rPr lang="en-GB" sz="3200" dirty="0" smtClean="0"/>
              <a:t> and </a:t>
            </a:r>
            <a:r>
              <a:rPr lang="en-GB" sz="3200" dirty="0" err="1" smtClean="0"/>
              <a:t>Hoggeston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Saxo</a:t>
            </a:r>
            <a:r>
              <a:rPr lang="en-GB" sz="3200" dirty="0" smtClean="0"/>
              <a:t>-Norman to Medieval pottery fragments from </a:t>
            </a:r>
            <a:r>
              <a:rPr lang="en-GB" sz="3200" dirty="0" err="1" smtClean="0"/>
              <a:t>Swanbourne</a:t>
            </a:r>
            <a:endParaRPr lang="en-GB" sz="3200" dirty="0"/>
          </a:p>
        </p:txBody>
      </p:sp>
      <p:pic>
        <p:nvPicPr>
          <p:cNvPr id="6146" name="Picture 2" descr="K:\Photography\Museum donations\P101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038475" cy="1914525"/>
          </a:xfrm>
          <a:prstGeom prst="rect">
            <a:avLst/>
          </a:prstGeom>
          <a:noFill/>
        </p:spPr>
      </p:pic>
      <p:pic>
        <p:nvPicPr>
          <p:cNvPr id="6147" name="Picture 3" descr="K:\Photography\Museum donations\P101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2701925" cy="2286000"/>
          </a:xfrm>
          <a:prstGeom prst="rect">
            <a:avLst/>
          </a:prstGeom>
          <a:noFill/>
        </p:spPr>
      </p:pic>
      <p:pic>
        <p:nvPicPr>
          <p:cNvPr id="6148" name="Picture 4" descr="K:\Photography\Museum donations\P101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77072"/>
            <a:ext cx="3860800" cy="2438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Saxon pottery</a:t>
            </a:r>
            <a:endParaRPr lang="en-GB" dirty="0"/>
          </a:p>
        </p:txBody>
      </p:sp>
      <p:pic>
        <p:nvPicPr>
          <p:cNvPr id="106498" name="Picture 2" descr="C:\Users\Study Desktop\Pictures\img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208132" cy="4670152"/>
          </a:xfrm>
          <a:prstGeom prst="rect">
            <a:avLst/>
          </a:prstGeom>
          <a:noFill/>
        </p:spPr>
      </p:pic>
      <p:pic>
        <p:nvPicPr>
          <p:cNvPr id="106499" name="Picture 3" descr="K:\Photography\Museum donations\P101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64904"/>
            <a:ext cx="4685535" cy="295232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edieval pottery from an excavation at George Street, Aylesb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458721" cy="468052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Medieval pottery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4251-4B3F-45E0-8BB7-3195B7A9F9E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CNR 27/11/10</a:t>
            </a: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796</TotalTime>
  <Words>286</Words>
  <Application>Microsoft Office PowerPoint</Application>
  <PresentationFormat>On-screen Show (4:3)</PresentationFormat>
  <Paragraphs>72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The Archaeological Artefacts of Swanbourne</vt:lpstr>
      <vt:lpstr>Stone age flints show percussion marks around the edge.  A single flint tool has been found from Swanbourne.  Iron age coins have been found in Hoggeston</vt:lpstr>
      <vt:lpstr>Ditch digging resulted in Ken Reading finding Roman pot remains; early 1990’s</vt:lpstr>
      <vt:lpstr>Roman pottery fragments found by Ken Reading between Swanbourne and Hoggeston</vt:lpstr>
      <vt:lpstr>Roman pottery fragment  - tableware with dot decoration.</vt:lpstr>
      <vt:lpstr>Ridge and furrow fields between Swanbourne and Hoggeston</vt:lpstr>
      <vt:lpstr>Saxo-Norman to Medieval pottery fragments from Swanbourne</vt:lpstr>
      <vt:lpstr>Late Saxon pottery</vt:lpstr>
      <vt:lpstr>Medieval pottery</vt:lpstr>
      <vt:lpstr>Slide 10</vt:lpstr>
      <vt:lpstr>Comparision of early willow leaf with brush strokes (left) with later willow leaf with transfer background dots (right).  </vt:lpstr>
      <vt:lpstr>What you might expect to dig up – examples from Station Road</vt:lpstr>
      <vt:lpstr>Clay pipe fragments date from the 17th to the 19th century  (from Charlton Close)</vt:lpstr>
      <vt:lpstr>Metal objects – Station Road</vt:lpstr>
      <vt:lpstr>Great Western Railway employee’s brass button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Geological History of Swanbourne &amp; Aylesbury Vale</dc:title>
  <dc:creator>Dr. C. N. Rodgers - Consultancy</dc:creator>
  <cp:lastModifiedBy>Clive</cp:lastModifiedBy>
  <cp:revision>88</cp:revision>
  <dcterms:created xsi:type="dcterms:W3CDTF">2010-11-17T15:55:22Z</dcterms:created>
  <dcterms:modified xsi:type="dcterms:W3CDTF">2013-02-19T21:40:07Z</dcterms:modified>
</cp:coreProperties>
</file>