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8"/>
  </p:notesMasterIdLst>
  <p:sldIdLst>
    <p:sldId id="256" r:id="rId2"/>
    <p:sldId id="317" r:id="rId3"/>
    <p:sldId id="322" r:id="rId4"/>
    <p:sldId id="284" r:id="rId5"/>
    <p:sldId id="318" r:id="rId6"/>
    <p:sldId id="287" r:id="rId7"/>
    <p:sldId id="293" r:id="rId8"/>
    <p:sldId id="289" r:id="rId9"/>
    <p:sldId id="286" r:id="rId10"/>
    <p:sldId id="285" r:id="rId11"/>
    <p:sldId id="288" r:id="rId12"/>
    <p:sldId id="258" r:id="rId13"/>
    <p:sldId id="274" r:id="rId14"/>
    <p:sldId id="263" r:id="rId15"/>
    <p:sldId id="292" r:id="rId16"/>
    <p:sldId id="265" r:id="rId17"/>
    <p:sldId id="268" r:id="rId18"/>
    <p:sldId id="299" r:id="rId19"/>
    <p:sldId id="275" r:id="rId20"/>
    <p:sldId id="278" r:id="rId21"/>
    <p:sldId id="314" r:id="rId22"/>
    <p:sldId id="281" r:id="rId23"/>
    <p:sldId id="323" r:id="rId24"/>
    <p:sldId id="312" r:id="rId25"/>
    <p:sldId id="310" r:id="rId26"/>
    <p:sldId id="300" r:id="rId27"/>
    <p:sldId id="308" r:id="rId28"/>
    <p:sldId id="321" r:id="rId29"/>
    <p:sldId id="320" r:id="rId30"/>
    <p:sldId id="282" r:id="rId31"/>
    <p:sldId id="298" r:id="rId32"/>
    <p:sldId id="316" r:id="rId33"/>
    <p:sldId id="296" r:id="rId34"/>
    <p:sldId id="319" r:id="rId35"/>
    <p:sldId id="297" r:id="rId36"/>
    <p:sldId id="31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70225B-FF4F-4A3F-BE26-17B344E99640}" type="datetimeFigureOut">
              <a:rPr lang="en-GB" smtClean="0"/>
              <a:pPr/>
              <a:t>27/11/2010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56C572-48DA-4623-A790-6E4D354B2B90}" type="slidenum">
              <a:rPr lang="en-GB" smtClean="0"/>
              <a:pPr/>
              <a:t>‹#›</a:t>
            </a:fld>
            <a:endParaRPr lang="en-GB"/>
          </a:p>
        </p:txBody>
      </p:sp>
    </p:spTree>
    <p:extLst>
      <p:ext uri="{BB962C8B-B14F-4D97-AF65-F5344CB8AC3E}">
        <p14:creationId xmlns:p14="http://schemas.microsoft.com/office/powerpoint/2010/main" val="3677230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656C572-48DA-4623-A790-6E4D354B2B90}"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656C572-48DA-4623-A790-6E4D354B2B90}"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656C572-48DA-4623-A790-6E4D354B2B90}"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656C572-48DA-4623-A790-6E4D354B2B90}"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F5F3530-405D-4E38-B4C3-E08F350D9907}"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8BF11C9-0BA3-4A66-B43B-CA197FC6570B}"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656C572-48DA-4623-A790-6E4D354B2B90}"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656C572-48DA-4623-A790-6E4D354B2B90}"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656C572-48DA-4623-A790-6E4D354B2B90}"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656C572-48DA-4623-A790-6E4D354B2B90}"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FAD2A21-6ABF-426F-8811-4F871621A1CB}"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656C572-48DA-4623-A790-6E4D354B2B90}"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656C572-48DA-4623-A790-6E4D354B2B90}"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656C572-48DA-4623-A790-6E4D354B2B90}"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656C572-48DA-4623-A790-6E4D354B2B90}"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656C572-48DA-4623-A790-6E4D354B2B90}"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656C572-48DA-4623-A790-6E4D354B2B90}"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656C572-48DA-4623-A790-6E4D354B2B90}"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656C572-48DA-4623-A790-6E4D354B2B90}" type="slidenum">
              <a:rPr lang="en-GB" smtClean="0"/>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656C572-48DA-4623-A790-6E4D354B2B90}" type="slidenum">
              <a:rPr lang="en-GB" smtClean="0"/>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656C572-48DA-4623-A790-6E4D354B2B90}" type="slidenum">
              <a:rPr lang="en-GB" smtClean="0"/>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656C572-48DA-4623-A790-6E4D354B2B90}" type="slidenum">
              <a:rPr lang="en-GB" smtClean="0"/>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656C572-48DA-4623-A790-6E4D354B2B90}"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656C572-48DA-4623-A790-6E4D354B2B90}" type="slidenum">
              <a:rPr lang="en-GB" smtClean="0"/>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656C572-48DA-4623-A790-6E4D354B2B90}" type="slidenum">
              <a:rPr lang="en-GB" smtClean="0"/>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656C572-48DA-4623-A790-6E4D354B2B90}" type="slidenum">
              <a:rPr lang="en-GB" smtClean="0"/>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656C572-48DA-4623-A790-6E4D354B2B90}" type="slidenum">
              <a:rPr lang="en-GB" smtClean="0"/>
              <a:pPr/>
              <a:t>33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656C572-48DA-4623-A790-6E4D354B2B90}" type="slidenum">
              <a:rPr lang="en-GB" smtClean="0"/>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656C572-48DA-4623-A790-6E4D354B2B90}" type="slidenum">
              <a:rPr lang="en-GB" smtClean="0"/>
              <a:pPr/>
              <a:t>35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656C572-48DA-4623-A790-6E4D354B2B90}" type="slidenum">
              <a:rPr lang="en-GB" smtClean="0"/>
              <a:pPr/>
              <a:t>36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8BF11C9-0BA3-4A66-B43B-CA197FC6570B}"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656C572-48DA-4623-A790-6E4D354B2B90}"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8BF11C9-0BA3-4A66-B43B-CA197FC6570B}"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8BF11C9-0BA3-4A66-B43B-CA197FC6570B}"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8BF11C9-0BA3-4A66-B43B-CA197FC6570B}"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8BF11C9-0BA3-4A66-B43B-CA197FC6570B}"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EF280624-D48A-4622-99EC-E3A603AAB090}" type="datetime1">
              <a:rPr lang="en-GB" smtClean="0"/>
              <a:pPr/>
              <a:t>27/11/2010</a:t>
            </a:fld>
            <a:endParaRPr lang="en-GB"/>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AC224251-4B3F-45E0-8BB7-3195B7A9F9E0}" type="slidenum">
              <a:rPr lang="en-GB" smtClean="0"/>
              <a:pPr/>
              <a:t>‹#›</a:t>
            </a:fld>
            <a:endParaRPr lang="en-GB"/>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r>
              <a:rPr lang="en-GB" smtClean="0"/>
              <a:t>CNR 27/11/10</a:t>
            </a:r>
            <a:endParaRPr lang="en-GB"/>
          </a:p>
        </p:txBody>
      </p:sp>
    </p:spTree>
  </p:cSld>
  <p:clrMapOvr>
    <a:masterClrMapping/>
  </p:clrMapOvr>
  <p:transition>
    <p:wedg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36588D2-FCEA-4EBA-968C-CB22CA5336E2}" type="datetime1">
              <a:rPr lang="en-GB" smtClean="0"/>
              <a:pPr/>
              <a:t>27/11/2010</a:t>
            </a:fld>
            <a:endParaRPr lang="en-GB"/>
          </a:p>
        </p:txBody>
      </p:sp>
      <p:sp>
        <p:nvSpPr>
          <p:cNvPr id="5" name="Footer Placeholder 4"/>
          <p:cNvSpPr>
            <a:spLocks noGrp="1"/>
          </p:cNvSpPr>
          <p:nvPr>
            <p:ph type="ftr" sz="quarter" idx="11"/>
          </p:nvPr>
        </p:nvSpPr>
        <p:spPr/>
        <p:txBody>
          <a:bodyPr/>
          <a:lstStyle>
            <a:extLst/>
          </a:lstStyle>
          <a:p>
            <a:r>
              <a:rPr lang="en-GB" smtClean="0"/>
              <a:t>CNR 27/11/10</a:t>
            </a:r>
            <a:endParaRPr lang="en-GB"/>
          </a:p>
        </p:txBody>
      </p:sp>
      <p:sp>
        <p:nvSpPr>
          <p:cNvPr id="6" name="Slide Number Placeholder 5"/>
          <p:cNvSpPr>
            <a:spLocks noGrp="1"/>
          </p:cNvSpPr>
          <p:nvPr>
            <p:ph type="sldNum" sz="quarter" idx="12"/>
          </p:nvPr>
        </p:nvSpPr>
        <p:spPr/>
        <p:txBody>
          <a:bodyPr/>
          <a:lstStyle>
            <a:extLst/>
          </a:lstStyle>
          <a:p>
            <a:fld id="{AC224251-4B3F-45E0-8BB7-3195B7A9F9E0}" type="slidenum">
              <a:rPr lang="en-GB" smtClean="0"/>
              <a:pPr/>
              <a:t>‹#›</a:t>
            </a:fld>
            <a:endParaRPr lang="en-GB"/>
          </a:p>
        </p:txBody>
      </p:sp>
    </p:spTree>
  </p:cSld>
  <p:clrMapOvr>
    <a:masterClrMapping/>
  </p:clrMapOvr>
  <p:transition>
    <p:wedg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E8BD727-7F4F-4C6A-84BB-B463E811B733}" type="datetime1">
              <a:rPr lang="en-GB" smtClean="0"/>
              <a:pPr/>
              <a:t>27/11/2010</a:t>
            </a:fld>
            <a:endParaRPr lang="en-GB"/>
          </a:p>
        </p:txBody>
      </p:sp>
      <p:sp>
        <p:nvSpPr>
          <p:cNvPr id="5" name="Footer Placeholder 4"/>
          <p:cNvSpPr>
            <a:spLocks noGrp="1"/>
          </p:cNvSpPr>
          <p:nvPr>
            <p:ph type="ftr" sz="quarter" idx="11"/>
          </p:nvPr>
        </p:nvSpPr>
        <p:spPr/>
        <p:txBody>
          <a:bodyPr/>
          <a:lstStyle>
            <a:extLst/>
          </a:lstStyle>
          <a:p>
            <a:r>
              <a:rPr lang="en-GB" smtClean="0"/>
              <a:t>CNR 27/11/10</a:t>
            </a:r>
            <a:endParaRPr lang="en-GB"/>
          </a:p>
        </p:txBody>
      </p:sp>
      <p:sp>
        <p:nvSpPr>
          <p:cNvPr id="6" name="Slide Number Placeholder 5"/>
          <p:cNvSpPr>
            <a:spLocks noGrp="1"/>
          </p:cNvSpPr>
          <p:nvPr>
            <p:ph type="sldNum" sz="quarter" idx="12"/>
          </p:nvPr>
        </p:nvSpPr>
        <p:spPr/>
        <p:txBody>
          <a:bodyPr/>
          <a:lstStyle>
            <a:extLst/>
          </a:lstStyle>
          <a:p>
            <a:fld id="{AC224251-4B3F-45E0-8BB7-3195B7A9F9E0}" type="slidenum">
              <a:rPr lang="en-GB" smtClean="0"/>
              <a:pPr/>
              <a:t>‹#›</a:t>
            </a:fld>
            <a:endParaRPr lang="en-GB"/>
          </a:p>
        </p:txBody>
      </p:sp>
    </p:spTree>
  </p:cSld>
  <p:clrMapOvr>
    <a:masterClrMapping/>
  </p:clrMapOvr>
  <p:transition>
    <p:wedg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90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228600" y="6400800"/>
            <a:ext cx="1905000" cy="304800"/>
          </a:xfrm>
        </p:spPr>
        <p:txBody>
          <a:bodyPr/>
          <a:lstStyle>
            <a:lvl1pPr>
              <a:defRPr/>
            </a:lvl1pPr>
          </a:lstStyle>
          <a:p>
            <a:fld id="{7F0F422A-1297-419D-9477-8FFCCC3F6AAD}" type="datetime1">
              <a:rPr lang="en-GB" smtClean="0"/>
              <a:pPr/>
              <a:t>27/11/2010</a:t>
            </a:fld>
            <a:endParaRPr lang="en-GB"/>
          </a:p>
        </p:txBody>
      </p:sp>
      <p:sp>
        <p:nvSpPr>
          <p:cNvPr id="6" name="Footer Placeholder 5"/>
          <p:cNvSpPr>
            <a:spLocks noGrp="1"/>
          </p:cNvSpPr>
          <p:nvPr>
            <p:ph type="ftr" sz="quarter" idx="11"/>
          </p:nvPr>
        </p:nvSpPr>
        <p:spPr>
          <a:xfrm>
            <a:off x="2743200" y="6477000"/>
            <a:ext cx="2895600" cy="228600"/>
          </a:xfrm>
        </p:spPr>
        <p:txBody>
          <a:bodyPr/>
          <a:lstStyle>
            <a:lvl1pPr>
              <a:defRPr/>
            </a:lvl1pPr>
          </a:lstStyle>
          <a:p>
            <a:r>
              <a:rPr lang="en-GB" smtClean="0"/>
              <a:t>CNR 27/11/10</a:t>
            </a:r>
            <a:endParaRPr lang="en-GB"/>
          </a:p>
        </p:txBody>
      </p:sp>
      <p:sp>
        <p:nvSpPr>
          <p:cNvPr id="7" name="Slide Number Placeholder 6"/>
          <p:cNvSpPr>
            <a:spLocks noGrp="1"/>
          </p:cNvSpPr>
          <p:nvPr>
            <p:ph type="sldNum" sz="quarter" idx="12"/>
          </p:nvPr>
        </p:nvSpPr>
        <p:spPr>
          <a:xfrm>
            <a:off x="7543800" y="6400800"/>
            <a:ext cx="1600200" cy="304800"/>
          </a:xfrm>
        </p:spPr>
        <p:txBody>
          <a:bodyPr/>
          <a:lstStyle>
            <a:lvl1pPr>
              <a:defRPr/>
            </a:lvl1pPr>
          </a:lstStyle>
          <a:p>
            <a:fld id="{46552244-E7CC-44EC-AD6C-AF7EBE4DDFB7}" type="slidenum">
              <a:rPr lang="en-GB"/>
              <a:pPr/>
              <a:t>‹#›</a:t>
            </a:fld>
            <a:endParaRPr lang="en-GB"/>
          </a:p>
        </p:txBody>
      </p:sp>
    </p:spTree>
  </p:cSld>
  <p:clrMapOvr>
    <a:masterClrMapping/>
  </p:clrMapOvr>
  <p:transition>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1625" y="228600"/>
            <a:ext cx="8510588" cy="1325563"/>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301625" y="1676400"/>
            <a:ext cx="4194175" cy="2135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76400"/>
            <a:ext cx="4194175" cy="2135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301625" y="3963988"/>
            <a:ext cx="4194175" cy="2135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63988"/>
            <a:ext cx="4194175" cy="2135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304800" y="6245225"/>
            <a:ext cx="2286000" cy="476250"/>
          </a:xfrm>
        </p:spPr>
        <p:txBody>
          <a:bodyPr/>
          <a:lstStyle>
            <a:lvl1pPr>
              <a:defRPr/>
            </a:lvl1pPr>
          </a:lstStyle>
          <a:p>
            <a:fld id="{05346F9D-D602-4088-AA6A-A733B2662903}" type="datetime1">
              <a:rPr lang="en-GB" smtClean="0"/>
              <a:pPr/>
              <a:t>27/11/2010</a:t>
            </a:fld>
            <a:endParaRPr lang="en-GB"/>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r>
              <a:rPr lang="en-GB" smtClean="0"/>
              <a:t>CNR 27/11/10</a:t>
            </a:r>
            <a:endParaRPr lang="en-GB"/>
          </a:p>
        </p:txBody>
      </p:sp>
      <p:sp>
        <p:nvSpPr>
          <p:cNvPr id="9" name="Slide Number Placeholder 8"/>
          <p:cNvSpPr>
            <a:spLocks noGrp="1"/>
          </p:cNvSpPr>
          <p:nvPr>
            <p:ph type="sldNum" sz="quarter" idx="12"/>
          </p:nvPr>
        </p:nvSpPr>
        <p:spPr>
          <a:xfrm>
            <a:off x="6553200" y="6245225"/>
            <a:ext cx="2286000" cy="476250"/>
          </a:xfrm>
        </p:spPr>
        <p:txBody>
          <a:bodyPr/>
          <a:lstStyle>
            <a:lvl1pPr>
              <a:defRPr/>
            </a:lvl1pPr>
          </a:lstStyle>
          <a:p>
            <a:fld id="{AACDAA2C-7075-47B9-A3CF-AB9890E6E68E}" type="slidenum">
              <a:rPr lang="en-GB"/>
              <a:pPr/>
              <a:t>‹#›</a:t>
            </a:fld>
            <a:endParaRPr lang="en-GB"/>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35A6F54-CE1D-454F-9895-C5BF93F6D419}" type="datetime1">
              <a:rPr lang="en-GB" smtClean="0"/>
              <a:pPr/>
              <a:t>27/11/2010</a:t>
            </a:fld>
            <a:endParaRPr lang="en-GB"/>
          </a:p>
        </p:txBody>
      </p:sp>
      <p:sp>
        <p:nvSpPr>
          <p:cNvPr id="5" name="Footer Placeholder 4"/>
          <p:cNvSpPr>
            <a:spLocks noGrp="1"/>
          </p:cNvSpPr>
          <p:nvPr>
            <p:ph type="ftr" sz="quarter" idx="11"/>
          </p:nvPr>
        </p:nvSpPr>
        <p:spPr/>
        <p:txBody>
          <a:bodyPr/>
          <a:lstStyle>
            <a:extLst/>
          </a:lstStyle>
          <a:p>
            <a:r>
              <a:rPr lang="en-GB" smtClean="0"/>
              <a:t>CNR 27/11/10</a:t>
            </a:r>
            <a:endParaRPr lang="en-GB"/>
          </a:p>
        </p:txBody>
      </p:sp>
      <p:sp>
        <p:nvSpPr>
          <p:cNvPr id="6" name="Slide Number Placeholder 5"/>
          <p:cNvSpPr>
            <a:spLocks noGrp="1"/>
          </p:cNvSpPr>
          <p:nvPr>
            <p:ph type="sldNum" sz="quarter" idx="12"/>
          </p:nvPr>
        </p:nvSpPr>
        <p:spPr/>
        <p:txBody>
          <a:bodyPr/>
          <a:lstStyle>
            <a:extLst/>
          </a:lstStyle>
          <a:p>
            <a:fld id="{AC224251-4B3F-45E0-8BB7-3195B7A9F9E0}" type="slidenum">
              <a:rPr lang="en-GB" smtClean="0"/>
              <a:pPr/>
              <a:t>‹#›</a:t>
            </a:fld>
            <a:endParaRPr lang="en-GB"/>
          </a:p>
        </p:txBody>
      </p:sp>
    </p:spTree>
  </p:cSld>
  <p:clrMapOvr>
    <a:masterClrMapping/>
  </p:clrMapOvr>
  <p:transition>
    <p:wedg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6DC328F7-2F2E-447D-94CC-452640EB3235}" type="datetime1">
              <a:rPr lang="en-GB" smtClean="0"/>
              <a:pPr/>
              <a:t>27/11/2010</a:t>
            </a:fld>
            <a:endParaRPr lang="en-GB"/>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AC224251-4B3F-45E0-8BB7-3195B7A9F9E0}" type="slidenum">
              <a:rPr lang="en-GB" smtClean="0"/>
              <a:pPr/>
              <a:t>‹#›</a:t>
            </a:fld>
            <a:endParaRPr lang="en-GB"/>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r>
              <a:rPr lang="en-GB" smtClean="0"/>
              <a:t>CNR 27/11/10</a:t>
            </a:r>
            <a:endParaRPr lang="en-GB"/>
          </a:p>
        </p:txBody>
      </p:sp>
    </p:spTree>
  </p:cSld>
  <p:clrMapOvr>
    <a:overrideClrMapping bg1="dk1" tx1="lt1" bg2="dk2" tx2="lt2" accent1="accent1" accent2="accent2" accent3="accent3" accent4="accent4" accent5="accent5" accent6="accent6" hlink="hlink" folHlink="folHlink"/>
  </p:clrMapOvr>
  <p:transition>
    <p:wedg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C2FA684-DBE3-46E1-9830-0C9D90F6BAE9}" type="datetime1">
              <a:rPr lang="en-GB" smtClean="0"/>
              <a:pPr/>
              <a:t>27/11/2010</a:t>
            </a:fld>
            <a:endParaRPr lang="en-GB"/>
          </a:p>
        </p:txBody>
      </p:sp>
      <p:sp>
        <p:nvSpPr>
          <p:cNvPr id="6" name="Footer Placeholder 5"/>
          <p:cNvSpPr>
            <a:spLocks noGrp="1"/>
          </p:cNvSpPr>
          <p:nvPr>
            <p:ph type="ftr" sz="quarter" idx="11"/>
          </p:nvPr>
        </p:nvSpPr>
        <p:spPr/>
        <p:txBody>
          <a:bodyPr/>
          <a:lstStyle>
            <a:extLst/>
          </a:lstStyle>
          <a:p>
            <a:r>
              <a:rPr lang="en-GB" smtClean="0"/>
              <a:t>CNR 27/11/10</a:t>
            </a:r>
            <a:endParaRPr lang="en-GB"/>
          </a:p>
        </p:txBody>
      </p:sp>
      <p:sp>
        <p:nvSpPr>
          <p:cNvPr id="7" name="Slide Number Placeholder 6"/>
          <p:cNvSpPr>
            <a:spLocks noGrp="1"/>
          </p:cNvSpPr>
          <p:nvPr>
            <p:ph type="sldNum" sz="quarter" idx="12"/>
          </p:nvPr>
        </p:nvSpPr>
        <p:spPr>
          <a:xfrm>
            <a:off x="8641080" y="6514568"/>
            <a:ext cx="464288" cy="274320"/>
          </a:xfrm>
        </p:spPr>
        <p:txBody>
          <a:bodyPr/>
          <a:lstStyle>
            <a:extLst/>
          </a:lstStyle>
          <a:p>
            <a:fld id="{AC224251-4B3F-45E0-8BB7-3195B7A9F9E0}" type="slidenum">
              <a:rPr lang="en-GB" smtClean="0"/>
              <a:pPr/>
              <a:t>‹#›</a:t>
            </a:fld>
            <a:endParaRPr lang="en-GB"/>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wedg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AF84E29-9CF9-4281-AE3B-2508EDFD5985}" type="datetime1">
              <a:rPr lang="en-GB" smtClean="0"/>
              <a:pPr/>
              <a:t>27/11/2010</a:t>
            </a:fld>
            <a:endParaRPr lang="en-GB"/>
          </a:p>
        </p:txBody>
      </p:sp>
      <p:sp>
        <p:nvSpPr>
          <p:cNvPr id="8" name="Footer Placeholder 7"/>
          <p:cNvSpPr>
            <a:spLocks noGrp="1"/>
          </p:cNvSpPr>
          <p:nvPr>
            <p:ph type="ftr" sz="quarter" idx="11"/>
          </p:nvPr>
        </p:nvSpPr>
        <p:spPr/>
        <p:txBody>
          <a:bodyPr/>
          <a:lstStyle>
            <a:extLst/>
          </a:lstStyle>
          <a:p>
            <a:r>
              <a:rPr lang="en-GB" smtClean="0"/>
              <a:t>CNR 27/11/10</a:t>
            </a:r>
            <a:endParaRPr lang="en-GB"/>
          </a:p>
        </p:txBody>
      </p:sp>
      <p:sp>
        <p:nvSpPr>
          <p:cNvPr id="9" name="Slide Number Placeholder 8"/>
          <p:cNvSpPr>
            <a:spLocks noGrp="1"/>
          </p:cNvSpPr>
          <p:nvPr>
            <p:ph type="sldNum" sz="quarter" idx="12"/>
          </p:nvPr>
        </p:nvSpPr>
        <p:spPr>
          <a:xfrm>
            <a:off x="8641080" y="6514568"/>
            <a:ext cx="464288" cy="274320"/>
          </a:xfrm>
        </p:spPr>
        <p:txBody>
          <a:bodyPr/>
          <a:lstStyle>
            <a:extLst/>
          </a:lstStyle>
          <a:p>
            <a:fld id="{AC224251-4B3F-45E0-8BB7-3195B7A9F9E0}" type="slidenum">
              <a:rPr lang="en-GB" smtClean="0"/>
              <a:pPr/>
              <a:t>‹#›</a:t>
            </a:fld>
            <a:endParaRPr lang="en-GB"/>
          </a:p>
        </p:txBody>
      </p:sp>
    </p:spTree>
  </p:cSld>
  <p:clrMapOvr>
    <a:masterClrMapping/>
  </p:clrMapOvr>
  <p:transition>
    <p:wedg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E6D0238-0AC6-41C3-9B63-580CD0EC138A}" type="datetime1">
              <a:rPr lang="en-GB" smtClean="0"/>
              <a:pPr/>
              <a:t>27/11/2010</a:t>
            </a:fld>
            <a:endParaRPr lang="en-GB"/>
          </a:p>
        </p:txBody>
      </p:sp>
      <p:sp>
        <p:nvSpPr>
          <p:cNvPr id="4" name="Footer Placeholder 3"/>
          <p:cNvSpPr>
            <a:spLocks noGrp="1"/>
          </p:cNvSpPr>
          <p:nvPr>
            <p:ph type="ftr" sz="quarter" idx="11"/>
          </p:nvPr>
        </p:nvSpPr>
        <p:spPr/>
        <p:txBody>
          <a:bodyPr/>
          <a:lstStyle>
            <a:extLst/>
          </a:lstStyle>
          <a:p>
            <a:r>
              <a:rPr lang="en-GB" smtClean="0"/>
              <a:t>CNR 27/11/10</a:t>
            </a:r>
            <a:endParaRPr lang="en-GB"/>
          </a:p>
        </p:txBody>
      </p:sp>
      <p:sp>
        <p:nvSpPr>
          <p:cNvPr id="5" name="Slide Number Placeholder 4"/>
          <p:cNvSpPr>
            <a:spLocks noGrp="1"/>
          </p:cNvSpPr>
          <p:nvPr>
            <p:ph type="sldNum" sz="quarter" idx="12"/>
          </p:nvPr>
        </p:nvSpPr>
        <p:spPr/>
        <p:txBody>
          <a:bodyPr/>
          <a:lstStyle>
            <a:extLst/>
          </a:lstStyle>
          <a:p>
            <a:fld id="{AC224251-4B3F-45E0-8BB7-3195B7A9F9E0}" type="slidenum">
              <a:rPr lang="en-GB" smtClean="0"/>
              <a:pPr/>
              <a:t>‹#›</a:t>
            </a:fld>
            <a:endParaRPr lang="en-GB"/>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wedg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7CC3BC8-BAE1-47F5-B835-035BF79673AD}" type="datetime1">
              <a:rPr lang="en-GB" smtClean="0"/>
              <a:pPr/>
              <a:t>27/11/2010</a:t>
            </a:fld>
            <a:endParaRPr lang="en-GB"/>
          </a:p>
        </p:txBody>
      </p:sp>
      <p:sp>
        <p:nvSpPr>
          <p:cNvPr id="3" name="Footer Placeholder 2"/>
          <p:cNvSpPr>
            <a:spLocks noGrp="1"/>
          </p:cNvSpPr>
          <p:nvPr>
            <p:ph type="ftr" sz="quarter" idx="11"/>
          </p:nvPr>
        </p:nvSpPr>
        <p:spPr/>
        <p:txBody>
          <a:bodyPr/>
          <a:lstStyle>
            <a:extLst/>
          </a:lstStyle>
          <a:p>
            <a:r>
              <a:rPr lang="en-GB" smtClean="0"/>
              <a:t>CNR 27/11/10</a:t>
            </a:r>
            <a:endParaRPr lang="en-GB"/>
          </a:p>
        </p:txBody>
      </p:sp>
      <p:sp>
        <p:nvSpPr>
          <p:cNvPr id="4" name="Slide Number Placeholder 3"/>
          <p:cNvSpPr>
            <a:spLocks noGrp="1"/>
          </p:cNvSpPr>
          <p:nvPr>
            <p:ph type="sldNum" sz="quarter" idx="12"/>
          </p:nvPr>
        </p:nvSpPr>
        <p:spPr/>
        <p:txBody>
          <a:bodyPr/>
          <a:lstStyle>
            <a:extLst/>
          </a:lstStyle>
          <a:p>
            <a:fld id="{AC224251-4B3F-45E0-8BB7-3195B7A9F9E0}" type="slidenum">
              <a:rPr lang="en-GB" smtClean="0"/>
              <a:pPr/>
              <a:t>‹#›</a:t>
            </a:fld>
            <a:endParaRPr lang="en-GB"/>
          </a:p>
        </p:txBody>
      </p:sp>
    </p:spTree>
  </p:cSld>
  <p:clrMapOvr>
    <a:masterClrMapping/>
  </p:clrMapOvr>
  <p:transition>
    <p:wedg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62E55887-8EE2-49E4-8355-50E497F47B23}" type="datetime1">
              <a:rPr lang="en-GB" smtClean="0"/>
              <a:pPr/>
              <a:t>27/11/2010</a:t>
            </a:fld>
            <a:endParaRPr lang="en-GB"/>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AC224251-4B3F-45E0-8BB7-3195B7A9F9E0}" type="slidenum">
              <a:rPr lang="en-GB" smtClean="0"/>
              <a:pPr/>
              <a:t>‹#›</a:t>
            </a:fld>
            <a:endParaRPr lang="en-GB"/>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r>
              <a:rPr lang="en-GB" smtClean="0"/>
              <a:t>CNR 27/11/10</a:t>
            </a:r>
            <a:endParaRPr lang="en-GB"/>
          </a:p>
        </p:txBody>
      </p:sp>
    </p:spTree>
  </p:cSld>
  <p:clrMapOvr>
    <a:overrideClrMapping bg1="dk1" tx1="lt1" bg2="dk2" tx2="lt2" accent1="accent1" accent2="accent2" accent3="accent3" accent4="accent4" accent5="accent5" accent6="accent6" hlink="hlink" folHlink="folHlink"/>
  </p:clrMapOvr>
  <p:transition>
    <p:wedg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B386AF14-EEB9-4608-9797-2F06618A2553}" type="datetime1">
              <a:rPr lang="en-GB" smtClean="0"/>
              <a:pPr/>
              <a:t>27/11/2010</a:t>
            </a:fld>
            <a:endParaRPr lang="en-GB"/>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AC224251-4B3F-45E0-8BB7-3195B7A9F9E0}" type="slidenum">
              <a:rPr lang="en-GB" smtClean="0"/>
              <a:pPr/>
              <a:t>‹#›</a:t>
            </a:fld>
            <a:endParaRPr lang="en-GB"/>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r>
              <a:rPr lang="en-GB" smtClean="0"/>
              <a:t>CNR 27/11/10</a:t>
            </a:r>
            <a:endParaRPr lang="en-GB"/>
          </a:p>
        </p:txBody>
      </p:sp>
    </p:spTree>
  </p:cSld>
  <p:clrMapOvr>
    <a:masterClrMapping/>
  </p:clrMapOvr>
  <p:transition>
    <p:wedg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r>
              <a:rPr lang="en-GB" smtClean="0"/>
              <a:t>CNR 27/11/10</a:t>
            </a:r>
            <a:endParaRPr lang="en-GB"/>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E92030A9-B1E0-46D0-8798-DF57011F2D32}" type="datetime1">
              <a:rPr lang="en-GB" smtClean="0"/>
              <a:pPr/>
              <a:t>27/11/2010</a:t>
            </a:fld>
            <a:endParaRPr lang="en-GB"/>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AC224251-4B3F-45E0-8BB7-3195B7A9F9E0}" type="slidenum">
              <a:rPr lang="en-GB" smtClean="0"/>
              <a:pPr/>
              <a:t>‹#›</a:t>
            </a:fld>
            <a:endParaRPr lang="en-GB"/>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ransition>
    <p:wedge/>
  </p:transition>
  <p:timing>
    <p:tnLst>
      <p:par>
        <p:cTn id="1" dur="indefinite" restart="never" nodeType="tmRoot"/>
      </p:par>
    </p:tnLst>
  </p:timing>
  <p:hf hd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45.jpeg"/><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51.jpeg"/></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53.jpeg"/></Relationships>
</file>

<file path=ppt/slides/_rels/slide3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56.jpeg"/></Relationships>
</file>

<file path=ppt/slides/_rels/slide3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The Geological History of </a:t>
            </a:r>
            <a:r>
              <a:rPr lang="en-GB" dirty="0" err="1" smtClean="0"/>
              <a:t>Swanbourne</a:t>
            </a:r>
            <a:r>
              <a:rPr lang="en-GB" dirty="0" smtClean="0"/>
              <a:t> &amp; Aylesbury Vale</a:t>
            </a:r>
            <a:endParaRPr lang="en-GB" dirty="0"/>
          </a:p>
        </p:txBody>
      </p:sp>
      <p:sp>
        <p:nvSpPr>
          <p:cNvPr id="3" name="Subtitle 2"/>
          <p:cNvSpPr>
            <a:spLocks noGrp="1"/>
          </p:cNvSpPr>
          <p:nvPr>
            <p:ph type="subTitle" idx="1"/>
          </p:nvPr>
        </p:nvSpPr>
        <p:spPr/>
        <p:txBody>
          <a:bodyPr/>
          <a:lstStyle/>
          <a:p>
            <a:r>
              <a:rPr lang="en-GB" dirty="0" smtClean="0"/>
              <a:t>Part 1</a:t>
            </a:r>
            <a:endParaRPr lang="en-GB" dirty="0"/>
          </a:p>
        </p:txBody>
      </p:sp>
      <p:sp>
        <p:nvSpPr>
          <p:cNvPr id="4" name="Slide Number Placeholder 3"/>
          <p:cNvSpPr>
            <a:spLocks noGrp="1"/>
          </p:cNvSpPr>
          <p:nvPr>
            <p:ph type="sldNum" sz="quarter" idx="11"/>
          </p:nvPr>
        </p:nvSpPr>
        <p:spPr/>
        <p:txBody>
          <a:bodyPr/>
          <a:lstStyle/>
          <a:p>
            <a:fld id="{AC224251-4B3F-45E0-8BB7-3195B7A9F9E0}" type="slidenum">
              <a:rPr lang="en-GB" smtClean="0"/>
              <a:pPr/>
              <a:t>1</a:t>
            </a:fld>
            <a:endParaRPr lang="en-GB"/>
          </a:p>
        </p:txBody>
      </p:sp>
      <p:sp>
        <p:nvSpPr>
          <p:cNvPr id="5" name="Footer Placeholder 4"/>
          <p:cNvSpPr>
            <a:spLocks noGrp="1"/>
          </p:cNvSpPr>
          <p:nvPr>
            <p:ph type="ftr" sz="quarter" idx="12"/>
          </p:nvPr>
        </p:nvSpPr>
        <p:spPr/>
        <p:txBody>
          <a:bodyPr/>
          <a:lstStyle/>
          <a:p>
            <a:r>
              <a:rPr lang="en-GB" smtClean="0"/>
              <a:t>CNR 27/11/10</a:t>
            </a:r>
            <a:endParaRPr lang="en-GB"/>
          </a:p>
        </p:txBody>
      </p:sp>
    </p:spTree>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bucksgeology.org.uk/images/Ampthill_correlation.jpg"/>
          <p:cNvPicPr>
            <a:picLocks noChangeAspect="1" noChangeArrowheads="1"/>
          </p:cNvPicPr>
          <p:nvPr/>
        </p:nvPicPr>
        <p:blipFill>
          <a:blip r:embed="rId3" cstate="print"/>
          <a:srcRect/>
          <a:stretch>
            <a:fillRect/>
          </a:stretch>
        </p:blipFill>
        <p:spPr bwMode="auto">
          <a:xfrm>
            <a:off x="2411760" y="548680"/>
            <a:ext cx="3816424" cy="5841465"/>
          </a:xfrm>
          <a:prstGeom prst="rect">
            <a:avLst/>
          </a:prstGeom>
          <a:noFill/>
        </p:spPr>
      </p:pic>
      <p:sp>
        <p:nvSpPr>
          <p:cNvPr id="3" name="Slide Number Placeholder 2"/>
          <p:cNvSpPr>
            <a:spLocks noGrp="1"/>
          </p:cNvSpPr>
          <p:nvPr>
            <p:ph type="sldNum" sz="quarter" idx="12"/>
          </p:nvPr>
        </p:nvSpPr>
        <p:spPr/>
        <p:txBody>
          <a:bodyPr/>
          <a:lstStyle/>
          <a:p>
            <a:fld id="{AC224251-4B3F-45E0-8BB7-3195B7A9F9E0}" type="slidenum">
              <a:rPr lang="en-GB" smtClean="0"/>
              <a:pPr/>
              <a:t>10</a:t>
            </a:fld>
            <a:endParaRPr lang="en-GB"/>
          </a:p>
        </p:txBody>
      </p:sp>
      <p:sp>
        <p:nvSpPr>
          <p:cNvPr id="4" name="Footer Placeholder 3"/>
          <p:cNvSpPr>
            <a:spLocks noGrp="1"/>
          </p:cNvSpPr>
          <p:nvPr>
            <p:ph type="ftr" sz="quarter" idx="11"/>
          </p:nvPr>
        </p:nvSpPr>
        <p:spPr/>
        <p:txBody>
          <a:bodyPr/>
          <a:lstStyle/>
          <a:p>
            <a:r>
              <a:rPr lang="en-GB" smtClean="0"/>
              <a:t>CNR 27/11/10</a:t>
            </a:r>
            <a:endParaRPr lang="en-GB"/>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www.bucksgeology.org.uk/images/Bucks_NS_Section.jpg"/>
          <p:cNvPicPr>
            <a:picLocks noChangeAspect="1" noChangeArrowheads="1"/>
          </p:cNvPicPr>
          <p:nvPr/>
        </p:nvPicPr>
        <p:blipFill>
          <a:blip r:embed="rId3" cstate="print"/>
          <a:srcRect/>
          <a:stretch>
            <a:fillRect/>
          </a:stretch>
        </p:blipFill>
        <p:spPr bwMode="auto">
          <a:xfrm>
            <a:off x="395536" y="2996952"/>
            <a:ext cx="8136904" cy="3661608"/>
          </a:xfrm>
          <a:prstGeom prst="rect">
            <a:avLst/>
          </a:prstGeom>
          <a:noFill/>
        </p:spPr>
      </p:pic>
      <p:sp>
        <p:nvSpPr>
          <p:cNvPr id="3" name="Rectangle 2"/>
          <p:cNvSpPr/>
          <p:nvPr/>
        </p:nvSpPr>
        <p:spPr>
          <a:xfrm>
            <a:off x="395536" y="188640"/>
            <a:ext cx="8136904" cy="2862322"/>
          </a:xfrm>
          <a:prstGeom prst="rect">
            <a:avLst/>
          </a:prstGeom>
        </p:spPr>
        <p:txBody>
          <a:bodyPr wrap="square">
            <a:spAutoFit/>
          </a:bodyPr>
          <a:lstStyle/>
          <a:p>
            <a:r>
              <a:rPr lang="en-GB" b="1" dirty="0" smtClean="0"/>
              <a:t>The rocks exposed at the surface in Buckinghamshire range from the Quaternary glacial deposits (less than 2.6 million years old) to the Upper </a:t>
            </a:r>
            <a:r>
              <a:rPr lang="en-GB" b="1" dirty="0" err="1" smtClean="0"/>
              <a:t>Lias</a:t>
            </a:r>
            <a:r>
              <a:rPr lang="en-GB" b="1" dirty="0" smtClean="0"/>
              <a:t> (Jurassic 190 million years old) in the north of the county. However, this is only part of the story, below the surface much older rocks are present. </a:t>
            </a:r>
          </a:p>
          <a:p>
            <a:r>
              <a:rPr lang="en-GB" b="1" dirty="0" smtClean="0"/>
              <a:t>The figure below shows a cross section through Buckinghamshire from north to south. The different rock layers are shaded by different colours. In order to display such a long distance, the section has been squeezed and the vertical scale exaggerated.  The rocks dip to the South-East by 1 to 2 degrees. </a:t>
            </a:r>
            <a:endParaRPr lang="en-GB" b="1" dirty="0"/>
          </a:p>
        </p:txBody>
      </p:sp>
      <p:sp>
        <p:nvSpPr>
          <p:cNvPr id="11" name="Title 10"/>
          <p:cNvSpPr>
            <a:spLocks noGrp="1"/>
          </p:cNvSpPr>
          <p:nvPr>
            <p:ph type="title"/>
          </p:nvPr>
        </p:nvSpPr>
        <p:spPr/>
        <p:txBody>
          <a:bodyPr/>
          <a:lstStyle/>
          <a:p>
            <a:endParaRPr lang="en-GB" dirty="0"/>
          </a:p>
        </p:txBody>
      </p:sp>
      <p:sp>
        <p:nvSpPr>
          <p:cNvPr id="12" name="Rectangle 11"/>
          <p:cNvSpPr/>
          <p:nvPr/>
        </p:nvSpPr>
        <p:spPr>
          <a:xfrm>
            <a:off x="4860032" y="3501008"/>
            <a:ext cx="3362672" cy="3600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400" dirty="0" smtClean="0"/>
              <a:t>Chilterns</a:t>
            </a:r>
            <a:endParaRPr lang="en-GB" sz="1400" dirty="0"/>
          </a:p>
        </p:txBody>
      </p:sp>
      <p:sp>
        <p:nvSpPr>
          <p:cNvPr id="13" name="Rectangle 12"/>
          <p:cNvSpPr/>
          <p:nvPr/>
        </p:nvSpPr>
        <p:spPr>
          <a:xfrm>
            <a:off x="3203848" y="3501008"/>
            <a:ext cx="1008112" cy="3600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200" dirty="0" err="1" smtClean="0"/>
              <a:t>Whitchurch</a:t>
            </a:r>
            <a:endParaRPr lang="en-GB" sz="1200" dirty="0"/>
          </a:p>
        </p:txBody>
      </p:sp>
      <p:sp>
        <p:nvSpPr>
          <p:cNvPr id="14" name="Rectangle 13"/>
          <p:cNvSpPr/>
          <p:nvPr/>
        </p:nvSpPr>
        <p:spPr>
          <a:xfrm>
            <a:off x="2267744" y="3501008"/>
            <a:ext cx="914400" cy="3600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200" dirty="0" err="1" smtClean="0"/>
              <a:t>Swanb</a:t>
            </a:r>
            <a:endParaRPr lang="en-GB" sz="1200" dirty="0"/>
          </a:p>
        </p:txBody>
      </p:sp>
      <p:sp>
        <p:nvSpPr>
          <p:cNvPr id="15" name="Rectangle 14"/>
          <p:cNvSpPr/>
          <p:nvPr/>
        </p:nvSpPr>
        <p:spPr>
          <a:xfrm>
            <a:off x="4139952" y="3501008"/>
            <a:ext cx="432048" cy="3600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000" dirty="0" err="1" smtClean="0"/>
              <a:t>Ayls</a:t>
            </a:r>
            <a:endParaRPr lang="en-GB" sz="1000" dirty="0"/>
          </a:p>
        </p:txBody>
      </p:sp>
      <p:sp>
        <p:nvSpPr>
          <p:cNvPr id="9" name="Slide Number Placeholder 8"/>
          <p:cNvSpPr>
            <a:spLocks noGrp="1"/>
          </p:cNvSpPr>
          <p:nvPr>
            <p:ph type="sldNum" sz="quarter" idx="12"/>
          </p:nvPr>
        </p:nvSpPr>
        <p:spPr/>
        <p:txBody>
          <a:bodyPr/>
          <a:lstStyle/>
          <a:p>
            <a:fld id="{AC224251-4B3F-45E0-8BB7-3195B7A9F9E0}" type="slidenum">
              <a:rPr lang="en-GB" smtClean="0"/>
              <a:pPr/>
              <a:t>11</a:t>
            </a:fld>
            <a:endParaRPr lang="en-GB"/>
          </a:p>
        </p:txBody>
      </p:sp>
      <p:sp>
        <p:nvSpPr>
          <p:cNvPr id="10" name="Footer Placeholder 9"/>
          <p:cNvSpPr>
            <a:spLocks noGrp="1"/>
          </p:cNvSpPr>
          <p:nvPr>
            <p:ph type="ftr" sz="quarter" idx="11"/>
          </p:nvPr>
        </p:nvSpPr>
        <p:spPr/>
        <p:txBody>
          <a:bodyPr/>
          <a:lstStyle/>
          <a:p>
            <a:r>
              <a:rPr lang="en-GB" smtClean="0"/>
              <a:t>CNR 27/11/10</a:t>
            </a:r>
            <a:endParaRPr lang="en-GB"/>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Titanites built into a Kimble wall"/>
          <p:cNvPicPr>
            <a:picLocks noChangeAspect="1" noChangeArrowheads="1"/>
          </p:cNvPicPr>
          <p:nvPr/>
        </p:nvPicPr>
        <p:blipFill>
          <a:blip r:embed="rId3" cstate="print"/>
          <a:srcRect/>
          <a:stretch>
            <a:fillRect/>
          </a:stretch>
        </p:blipFill>
        <p:spPr bwMode="auto">
          <a:xfrm>
            <a:off x="395536" y="1628800"/>
            <a:ext cx="2333625" cy="1905000"/>
          </a:xfrm>
          <a:prstGeom prst="rect">
            <a:avLst/>
          </a:prstGeom>
          <a:noFill/>
        </p:spPr>
      </p:pic>
      <p:pic>
        <p:nvPicPr>
          <p:cNvPr id="36868" name="Picture 4" descr="Ammonite, called Crendonites, with the crenulated chamber walls where they meet the outer shell (Suture Lines) marked in contrasting colour."/>
          <p:cNvPicPr>
            <a:picLocks noChangeAspect="1" noChangeArrowheads="1"/>
          </p:cNvPicPr>
          <p:nvPr/>
        </p:nvPicPr>
        <p:blipFill>
          <a:blip r:embed="rId4" cstate="print"/>
          <a:srcRect/>
          <a:stretch>
            <a:fillRect/>
          </a:stretch>
        </p:blipFill>
        <p:spPr bwMode="auto">
          <a:xfrm>
            <a:off x="3275856" y="1556792"/>
            <a:ext cx="2009775" cy="1905000"/>
          </a:xfrm>
          <a:prstGeom prst="rect">
            <a:avLst/>
          </a:prstGeom>
          <a:noFill/>
        </p:spPr>
      </p:pic>
      <p:pic>
        <p:nvPicPr>
          <p:cNvPr id="36870" name="Picture 6" descr="Protocardia, the giant cockle shell - perhaps the commonest of Portlandian fossils in Buckinghamshire."/>
          <p:cNvPicPr>
            <a:picLocks noChangeAspect="1" noChangeArrowheads="1"/>
          </p:cNvPicPr>
          <p:nvPr/>
        </p:nvPicPr>
        <p:blipFill>
          <a:blip r:embed="rId5" cstate="print"/>
          <a:srcRect/>
          <a:stretch>
            <a:fillRect/>
          </a:stretch>
        </p:blipFill>
        <p:spPr bwMode="auto">
          <a:xfrm>
            <a:off x="467544" y="4005064"/>
            <a:ext cx="1905000" cy="1905000"/>
          </a:xfrm>
          <a:prstGeom prst="rect">
            <a:avLst/>
          </a:prstGeom>
          <a:noFill/>
        </p:spPr>
      </p:pic>
      <p:pic>
        <p:nvPicPr>
          <p:cNvPr id="36872" name="Picture 8" descr="Collection of the gastropod, Aphanoptyxis - these internal moulds give no idea of outer ornamentation."/>
          <p:cNvPicPr>
            <a:picLocks noChangeAspect="1" noChangeArrowheads="1"/>
          </p:cNvPicPr>
          <p:nvPr/>
        </p:nvPicPr>
        <p:blipFill>
          <a:blip r:embed="rId6" cstate="print"/>
          <a:srcRect/>
          <a:stretch>
            <a:fillRect/>
          </a:stretch>
        </p:blipFill>
        <p:spPr bwMode="auto">
          <a:xfrm>
            <a:off x="5796136" y="1556792"/>
            <a:ext cx="2562225" cy="1905000"/>
          </a:xfrm>
          <a:prstGeom prst="rect">
            <a:avLst/>
          </a:prstGeom>
          <a:noFill/>
        </p:spPr>
      </p:pic>
      <p:pic>
        <p:nvPicPr>
          <p:cNvPr id="36874" name="Picture 10" descr="http://www.bucksgeology.org.uk/images/Pitchcott%20wall1.JPG"/>
          <p:cNvPicPr>
            <a:picLocks noChangeAspect="1" noChangeArrowheads="1"/>
          </p:cNvPicPr>
          <p:nvPr/>
        </p:nvPicPr>
        <p:blipFill>
          <a:blip r:embed="rId7" cstate="print"/>
          <a:srcRect/>
          <a:stretch>
            <a:fillRect/>
          </a:stretch>
        </p:blipFill>
        <p:spPr bwMode="auto">
          <a:xfrm>
            <a:off x="4860032" y="3573016"/>
            <a:ext cx="4032448" cy="3024337"/>
          </a:xfrm>
          <a:prstGeom prst="rect">
            <a:avLst/>
          </a:prstGeom>
          <a:noFill/>
        </p:spPr>
      </p:pic>
      <p:sp>
        <p:nvSpPr>
          <p:cNvPr id="7" name="Title 6"/>
          <p:cNvSpPr>
            <a:spLocks noGrp="1"/>
          </p:cNvSpPr>
          <p:nvPr>
            <p:ph type="title"/>
          </p:nvPr>
        </p:nvSpPr>
        <p:spPr/>
        <p:txBody>
          <a:bodyPr>
            <a:normAutofit/>
          </a:bodyPr>
          <a:lstStyle/>
          <a:p>
            <a:r>
              <a:rPr lang="en-GB" sz="3200" dirty="0" smtClean="0"/>
              <a:t>Local ammonites, gastropods and bivalves</a:t>
            </a:r>
            <a:endParaRPr lang="en-GB" sz="3200" dirty="0"/>
          </a:p>
        </p:txBody>
      </p:sp>
      <p:sp>
        <p:nvSpPr>
          <p:cNvPr id="8" name="Slide Number Placeholder 7"/>
          <p:cNvSpPr>
            <a:spLocks noGrp="1"/>
          </p:cNvSpPr>
          <p:nvPr>
            <p:ph type="sldNum" sz="quarter" idx="12"/>
          </p:nvPr>
        </p:nvSpPr>
        <p:spPr/>
        <p:txBody>
          <a:bodyPr/>
          <a:lstStyle/>
          <a:p>
            <a:fld id="{AC224251-4B3F-45E0-8BB7-3195B7A9F9E0}" type="slidenum">
              <a:rPr lang="en-GB" smtClean="0"/>
              <a:pPr/>
              <a:t>12</a:t>
            </a:fld>
            <a:endParaRPr lang="en-GB"/>
          </a:p>
        </p:txBody>
      </p:sp>
      <p:sp>
        <p:nvSpPr>
          <p:cNvPr id="9" name="Footer Placeholder 8"/>
          <p:cNvSpPr>
            <a:spLocks noGrp="1"/>
          </p:cNvSpPr>
          <p:nvPr>
            <p:ph type="ftr" sz="quarter" idx="11"/>
          </p:nvPr>
        </p:nvSpPr>
        <p:spPr/>
        <p:txBody>
          <a:bodyPr/>
          <a:lstStyle/>
          <a:p>
            <a:r>
              <a:rPr lang="en-GB" smtClean="0"/>
              <a:t>CNR 27/11/10</a:t>
            </a:r>
            <a:endParaRPr lang="en-GB"/>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p:cNvSpPr>
            <a:spLocks noGrp="1" noChangeArrowheads="1"/>
          </p:cNvSpPr>
          <p:nvPr>
            <p:ph type="title"/>
          </p:nvPr>
        </p:nvSpPr>
        <p:spPr>
          <a:xfrm>
            <a:off x="827088" y="692150"/>
            <a:ext cx="7772400" cy="1143000"/>
          </a:xfrm>
        </p:spPr>
        <p:txBody>
          <a:bodyPr>
            <a:normAutofit/>
          </a:bodyPr>
          <a:lstStyle/>
          <a:p>
            <a:r>
              <a:rPr lang="en-GB" sz="2800" dirty="0" smtClean="0"/>
              <a:t>Bivalve fossils normally have two valves that are mirror images of each other.</a:t>
            </a:r>
            <a:endParaRPr lang="en-GB" sz="2800" dirty="0"/>
          </a:p>
        </p:txBody>
      </p:sp>
      <p:sp>
        <p:nvSpPr>
          <p:cNvPr id="19459" name="Rectangle 3"/>
          <p:cNvSpPr>
            <a:spLocks noGrp="1" noChangeArrowheads="1"/>
          </p:cNvSpPr>
          <p:nvPr>
            <p:ph type="body" sz="half" idx="1"/>
          </p:nvPr>
        </p:nvSpPr>
        <p:spPr>
          <a:xfrm>
            <a:off x="539750" y="1906588"/>
            <a:ext cx="4173538" cy="4114800"/>
          </a:xfrm>
        </p:spPr>
        <p:txBody>
          <a:bodyPr>
            <a:normAutofit fontScale="92500" lnSpcReduction="10000"/>
          </a:bodyPr>
          <a:lstStyle/>
          <a:p>
            <a:pPr>
              <a:lnSpc>
                <a:spcPct val="90000"/>
              </a:lnSpc>
            </a:pPr>
            <a:r>
              <a:rPr lang="en-GB" sz="2800" dirty="0"/>
              <a:t>There are exceptions to this in both modern and fossil species, where the valves </a:t>
            </a:r>
            <a:r>
              <a:rPr lang="en-GB" sz="2800" dirty="0" smtClean="0"/>
              <a:t>are asymmetrical.</a:t>
            </a:r>
            <a:endParaRPr lang="en-GB" sz="2800" dirty="0"/>
          </a:p>
          <a:p>
            <a:pPr>
              <a:lnSpc>
                <a:spcPct val="90000"/>
              </a:lnSpc>
            </a:pPr>
            <a:r>
              <a:rPr lang="en-GB" sz="2800" dirty="0"/>
              <a:t>E.g. </a:t>
            </a:r>
            <a:r>
              <a:rPr lang="en-GB" sz="2800" dirty="0" err="1"/>
              <a:t>Gryphea</a:t>
            </a:r>
            <a:r>
              <a:rPr lang="en-GB" sz="2800" dirty="0"/>
              <a:t> from the </a:t>
            </a:r>
            <a:r>
              <a:rPr lang="en-GB" sz="2800" dirty="0" smtClean="0"/>
              <a:t>Jurassic, an ancient oyster. This is the fossil you are most likely to dig up in the garden, as they are common in the Oxford Clay.</a:t>
            </a:r>
            <a:endParaRPr lang="en-GB" sz="2800" dirty="0"/>
          </a:p>
          <a:p>
            <a:pPr>
              <a:lnSpc>
                <a:spcPct val="90000"/>
              </a:lnSpc>
              <a:buNone/>
            </a:pPr>
            <a:endParaRPr lang="en-GB" sz="2800" dirty="0"/>
          </a:p>
          <a:p>
            <a:pPr>
              <a:lnSpc>
                <a:spcPct val="90000"/>
              </a:lnSpc>
              <a:buFontTx/>
              <a:buNone/>
            </a:pPr>
            <a:endParaRPr lang="en-GB" sz="2800" dirty="0"/>
          </a:p>
        </p:txBody>
      </p:sp>
      <p:pic>
        <p:nvPicPr>
          <p:cNvPr id="19460" name="Picture 4" descr="bivexternalside"/>
          <p:cNvPicPr>
            <a:picLocks noGrp="1" noChangeAspect="1" noChangeArrowheads="1"/>
          </p:cNvPicPr>
          <p:nvPr>
            <p:ph sz="half" idx="2"/>
          </p:nvPr>
        </p:nvPicPr>
        <p:blipFill>
          <a:blip r:embed="rId3" cstate="print"/>
          <a:stretch>
            <a:fillRect/>
          </a:stretch>
        </p:blipFill>
        <p:spPr>
          <a:xfrm>
            <a:off x="5753100" y="3109912"/>
            <a:ext cx="1600200" cy="1857375"/>
          </a:xfrm>
          <a:noFill/>
          <a:ln/>
        </p:spPr>
      </p:pic>
      <p:sp>
        <p:nvSpPr>
          <p:cNvPr id="7" name="Footer Placeholder 5"/>
          <p:cNvSpPr>
            <a:spLocks noGrp="1"/>
          </p:cNvSpPr>
          <p:nvPr>
            <p:ph type="ftr" sz="quarter" idx="11"/>
          </p:nvPr>
        </p:nvSpPr>
        <p:spPr/>
        <p:txBody>
          <a:bodyPr/>
          <a:lstStyle/>
          <a:p>
            <a:r>
              <a:rPr lang="en-GB" smtClean="0"/>
              <a:t>CNR 27/11/10</a:t>
            </a:r>
            <a:endParaRPr lang="en-GB" dirty="0"/>
          </a:p>
        </p:txBody>
      </p:sp>
      <p:sp>
        <p:nvSpPr>
          <p:cNvPr id="8" name="Slide Number Placeholder 6"/>
          <p:cNvSpPr>
            <a:spLocks noGrp="1"/>
          </p:cNvSpPr>
          <p:nvPr>
            <p:ph type="sldNum" sz="quarter" idx="12"/>
          </p:nvPr>
        </p:nvSpPr>
        <p:spPr/>
        <p:txBody>
          <a:bodyPr/>
          <a:lstStyle/>
          <a:p>
            <a:fld id="{2A16F533-1F0C-4444-9B80-93199C3D4762}" type="slidenum">
              <a:rPr lang="en-GB"/>
              <a:pPr/>
              <a:t>13</a:t>
            </a:fld>
            <a:endParaRPr lang="en-GB"/>
          </a:p>
        </p:txBody>
      </p:sp>
      <p:sp>
        <p:nvSpPr>
          <p:cNvPr id="19463" name="Text Box 7"/>
          <p:cNvSpPr txBox="1">
            <a:spLocks noChangeArrowheads="1"/>
          </p:cNvSpPr>
          <p:nvPr/>
        </p:nvSpPr>
        <p:spPr bwMode="auto">
          <a:xfrm>
            <a:off x="5651500" y="5661025"/>
            <a:ext cx="2447925" cy="646331"/>
          </a:xfrm>
          <a:prstGeom prst="rect">
            <a:avLst/>
          </a:prstGeom>
          <a:noFill/>
          <a:ln w="9525">
            <a:noFill/>
            <a:miter lim="800000"/>
            <a:headEnd/>
            <a:tailEnd/>
          </a:ln>
          <a:effectLst/>
        </p:spPr>
        <p:txBody>
          <a:bodyPr>
            <a:spAutoFit/>
          </a:bodyPr>
          <a:lstStyle/>
          <a:p>
            <a:pPr algn="ctr">
              <a:spcBef>
                <a:spcPct val="50000"/>
              </a:spcBef>
            </a:pPr>
            <a:r>
              <a:rPr lang="en-GB" dirty="0" err="1" smtClean="0">
                <a:latin typeface="Arial Black" pitchFamily="34" charset="0"/>
              </a:rPr>
              <a:t>Gryphea</a:t>
            </a:r>
            <a:r>
              <a:rPr lang="en-GB" dirty="0" smtClean="0">
                <a:latin typeface="Arial Black" pitchFamily="34" charset="0"/>
              </a:rPr>
              <a:t> – the “devil’s toe nail”</a:t>
            </a:r>
            <a:endParaRPr lang="en-GB" dirty="0">
              <a:latin typeface="Arial Black" pitchFamily="34" charset="0"/>
            </a:endParaRPr>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11560" y="764704"/>
            <a:ext cx="7772400" cy="304800"/>
          </a:xfrm>
        </p:spPr>
        <p:txBody>
          <a:bodyPr>
            <a:noAutofit/>
          </a:bodyPr>
          <a:lstStyle/>
          <a:p>
            <a:r>
              <a:rPr lang="en-GB" sz="2800" dirty="0">
                <a:latin typeface="Tahoma" pitchFamily="34" charset="0"/>
              </a:rPr>
              <a:t>Ammonite </a:t>
            </a:r>
            <a:r>
              <a:rPr lang="en-GB" sz="2800" dirty="0" smtClean="0">
                <a:latin typeface="Tahoma" pitchFamily="34" charset="0"/>
              </a:rPr>
              <a:t>suture shapes help to identify them</a:t>
            </a:r>
            <a:endParaRPr lang="en-GB" sz="2800" dirty="0">
              <a:latin typeface="Tahoma" pitchFamily="34" charset="0"/>
            </a:endParaRPr>
          </a:p>
        </p:txBody>
      </p:sp>
      <p:pic>
        <p:nvPicPr>
          <p:cNvPr id="33797" name="Picture 5" descr="Septum and sutures"/>
          <p:cNvPicPr>
            <a:picLocks noChangeAspect="1" noChangeArrowheads="1"/>
          </p:cNvPicPr>
          <p:nvPr/>
        </p:nvPicPr>
        <p:blipFill>
          <a:blip r:embed="rId3" cstate="print"/>
          <a:srcRect/>
          <a:stretch>
            <a:fillRect/>
          </a:stretch>
        </p:blipFill>
        <p:spPr bwMode="auto">
          <a:xfrm>
            <a:off x="1763688" y="1844824"/>
            <a:ext cx="5400600" cy="4763757"/>
          </a:xfrm>
          <a:prstGeom prst="rect">
            <a:avLst/>
          </a:prstGeom>
          <a:noFill/>
        </p:spPr>
      </p:pic>
      <p:sp>
        <p:nvSpPr>
          <p:cNvPr id="33798" name="Text Box 6"/>
          <p:cNvSpPr txBox="1">
            <a:spLocks noChangeArrowheads="1"/>
          </p:cNvSpPr>
          <p:nvPr/>
        </p:nvSpPr>
        <p:spPr bwMode="auto">
          <a:xfrm>
            <a:off x="4267200" y="2420888"/>
            <a:ext cx="4191000" cy="523220"/>
          </a:xfrm>
          <a:prstGeom prst="rect">
            <a:avLst/>
          </a:prstGeom>
          <a:noFill/>
          <a:ln w="57150">
            <a:noFill/>
            <a:miter lim="800000"/>
            <a:headEnd/>
            <a:tailEnd/>
          </a:ln>
          <a:effectLst/>
        </p:spPr>
        <p:txBody>
          <a:bodyPr wrap="square">
            <a:spAutoFit/>
          </a:bodyPr>
          <a:lstStyle/>
          <a:p>
            <a:pPr>
              <a:spcBef>
                <a:spcPct val="50000"/>
              </a:spcBef>
            </a:pPr>
            <a:r>
              <a:rPr lang="en-GB" sz="2800" dirty="0"/>
              <a:t>Ammonite suture lines</a:t>
            </a:r>
          </a:p>
        </p:txBody>
      </p:sp>
      <p:sp>
        <p:nvSpPr>
          <p:cNvPr id="33799" name="Line 7"/>
          <p:cNvSpPr>
            <a:spLocks noChangeShapeType="1"/>
          </p:cNvSpPr>
          <p:nvPr/>
        </p:nvSpPr>
        <p:spPr bwMode="auto">
          <a:xfrm>
            <a:off x="5364088" y="2852936"/>
            <a:ext cx="304800" cy="1828800"/>
          </a:xfrm>
          <a:prstGeom prst="line">
            <a:avLst/>
          </a:prstGeom>
          <a:noFill/>
          <a:ln w="57150">
            <a:solidFill>
              <a:srgbClr val="006600"/>
            </a:solidFill>
            <a:round/>
            <a:headEnd/>
            <a:tailEnd type="triangle" w="med" len="med"/>
          </a:ln>
          <a:effectLst/>
        </p:spPr>
        <p:txBody>
          <a:bodyPr/>
          <a:lstStyle/>
          <a:p>
            <a:endParaRPr lang="en-GB"/>
          </a:p>
        </p:txBody>
      </p:sp>
      <p:sp>
        <p:nvSpPr>
          <p:cNvPr id="33800" name="Text Box 8"/>
          <p:cNvSpPr txBox="1">
            <a:spLocks noChangeArrowheads="1"/>
          </p:cNvSpPr>
          <p:nvPr/>
        </p:nvSpPr>
        <p:spPr bwMode="auto">
          <a:xfrm>
            <a:off x="6012160" y="4005064"/>
            <a:ext cx="1524000" cy="369332"/>
          </a:xfrm>
          <a:prstGeom prst="rect">
            <a:avLst/>
          </a:prstGeom>
          <a:noFill/>
          <a:ln w="57150">
            <a:noFill/>
            <a:miter lim="800000"/>
            <a:headEnd/>
            <a:tailEnd/>
          </a:ln>
          <a:effectLst/>
        </p:spPr>
        <p:txBody>
          <a:bodyPr wrap="square">
            <a:spAutoFit/>
          </a:bodyPr>
          <a:lstStyle/>
          <a:p>
            <a:pPr>
              <a:spcBef>
                <a:spcPct val="50000"/>
              </a:spcBef>
            </a:pPr>
            <a:r>
              <a:rPr lang="en-GB" dirty="0"/>
              <a:t>septum</a:t>
            </a:r>
          </a:p>
        </p:txBody>
      </p:sp>
      <p:sp>
        <p:nvSpPr>
          <p:cNvPr id="7" name="Slide Number Placeholder 6"/>
          <p:cNvSpPr>
            <a:spLocks noGrp="1"/>
          </p:cNvSpPr>
          <p:nvPr>
            <p:ph type="sldNum" sz="quarter" idx="12"/>
          </p:nvPr>
        </p:nvSpPr>
        <p:spPr/>
        <p:txBody>
          <a:bodyPr/>
          <a:lstStyle/>
          <a:p>
            <a:fld id="{AC224251-4B3F-45E0-8BB7-3195B7A9F9E0}" type="slidenum">
              <a:rPr lang="en-GB" smtClean="0"/>
              <a:pPr/>
              <a:t>14</a:t>
            </a:fld>
            <a:endParaRPr lang="en-GB"/>
          </a:p>
        </p:txBody>
      </p:sp>
      <p:sp>
        <p:nvSpPr>
          <p:cNvPr id="8" name="Footer Placeholder 7"/>
          <p:cNvSpPr>
            <a:spLocks noGrp="1"/>
          </p:cNvSpPr>
          <p:nvPr>
            <p:ph type="ftr" sz="quarter" idx="11"/>
          </p:nvPr>
        </p:nvSpPr>
        <p:spPr/>
        <p:txBody>
          <a:bodyPr/>
          <a:lstStyle/>
          <a:p>
            <a:r>
              <a:rPr lang="en-GB" smtClean="0"/>
              <a:t>CNR 27/11/10</a:t>
            </a:r>
            <a:endParaRPr lang="en-GB"/>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Nautilus from the Pacific Ocean is the nearest living relative of ammonites today</a:t>
            </a:r>
            <a:endParaRPr lang="en-GB" sz="2800" dirty="0"/>
          </a:p>
        </p:txBody>
      </p:sp>
      <p:sp>
        <p:nvSpPr>
          <p:cNvPr id="3" name="Content Placeholder 2"/>
          <p:cNvSpPr>
            <a:spLocks noGrp="1"/>
          </p:cNvSpPr>
          <p:nvPr>
            <p:ph idx="1"/>
          </p:nvPr>
        </p:nvSpPr>
        <p:spPr/>
        <p:txBody>
          <a:bodyPr/>
          <a:lstStyle/>
          <a:p>
            <a:endParaRPr lang="en-GB" dirty="0"/>
          </a:p>
        </p:txBody>
      </p:sp>
      <p:pic>
        <p:nvPicPr>
          <p:cNvPr id="8194" name="Picture 2" descr="Pearly Nautilus shell from Wolverhampton Arts and Museums"/>
          <p:cNvPicPr>
            <a:picLocks noChangeAspect="1" noChangeArrowheads="1"/>
          </p:cNvPicPr>
          <p:nvPr/>
        </p:nvPicPr>
        <p:blipFill>
          <a:blip r:embed="rId3" cstate="print"/>
          <a:srcRect/>
          <a:stretch>
            <a:fillRect/>
          </a:stretch>
        </p:blipFill>
        <p:spPr bwMode="auto">
          <a:xfrm>
            <a:off x="1763688" y="1700808"/>
            <a:ext cx="5301034" cy="4351862"/>
          </a:xfrm>
          <a:prstGeom prst="rect">
            <a:avLst/>
          </a:prstGeom>
          <a:noFill/>
        </p:spPr>
      </p:pic>
      <p:sp>
        <p:nvSpPr>
          <p:cNvPr id="5" name="Slide Number Placeholder 4"/>
          <p:cNvSpPr>
            <a:spLocks noGrp="1"/>
          </p:cNvSpPr>
          <p:nvPr>
            <p:ph type="sldNum" sz="quarter" idx="12"/>
          </p:nvPr>
        </p:nvSpPr>
        <p:spPr/>
        <p:txBody>
          <a:bodyPr/>
          <a:lstStyle/>
          <a:p>
            <a:fld id="{AC224251-4B3F-45E0-8BB7-3195B7A9F9E0}" type="slidenum">
              <a:rPr lang="en-GB" smtClean="0"/>
              <a:pPr/>
              <a:t>15</a:t>
            </a:fld>
            <a:endParaRPr lang="en-GB"/>
          </a:p>
        </p:txBody>
      </p:sp>
      <p:sp>
        <p:nvSpPr>
          <p:cNvPr id="6" name="Footer Placeholder 5"/>
          <p:cNvSpPr>
            <a:spLocks noGrp="1"/>
          </p:cNvSpPr>
          <p:nvPr>
            <p:ph type="ftr" sz="quarter" idx="11"/>
          </p:nvPr>
        </p:nvSpPr>
        <p:spPr/>
        <p:txBody>
          <a:bodyPr/>
          <a:lstStyle/>
          <a:p>
            <a:r>
              <a:rPr lang="en-GB" smtClean="0"/>
              <a:t>CNR 27/11/10</a:t>
            </a:r>
            <a:endParaRPr lang="en-GB"/>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err="1" smtClean="0"/>
              <a:t>Belmnites</a:t>
            </a:r>
            <a:r>
              <a:rPr lang="en-GB" sz="2000" dirty="0" smtClean="0"/>
              <a:t> are </a:t>
            </a:r>
            <a:r>
              <a:rPr lang="en-GB" sz="2000" dirty="0" err="1" smtClean="0"/>
              <a:t>are</a:t>
            </a:r>
            <a:r>
              <a:rPr lang="en-GB" sz="2000" dirty="0" smtClean="0"/>
              <a:t> ancestors of the cuttlefish.  They are the internal bones of these ancient squid.  They look like bullets and may be found in gardens in this area. They are made of calcite.</a:t>
            </a:r>
            <a:endParaRPr lang="en-GB" sz="2000" dirty="0"/>
          </a:p>
        </p:txBody>
      </p:sp>
      <p:sp>
        <p:nvSpPr>
          <p:cNvPr id="3" name="Content Placeholder 2"/>
          <p:cNvSpPr>
            <a:spLocks noGrp="1"/>
          </p:cNvSpPr>
          <p:nvPr>
            <p:ph idx="1"/>
          </p:nvPr>
        </p:nvSpPr>
        <p:spPr/>
        <p:txBody>
          <a:bodyPr/>
          <a:lstStyle/>
          <a:p>
            <a:endParaRPr lang="en-GB"/>
          </a:p>
        </p:txBody>
      </p:sp>
      <p:pic>
        <p:nvPicPr>
          <p:cNvPr id="4" name="Picture 4" descr="Belemnites"/>
          <p:cNvPicPr>
            <a:picLocks noChangeAspect="1" noChangeArrowheads="1"/>
          </p:cNvPicPr>
          <p:nvPr/>
        </p:nvPicPr>
        <p:blipFill>
          <a:blip r:embed="rId3" cstate="print"/>
          <a:srcRect/>
          <a:stretch>
            <a:fillRect/>
          </a:stretch>
        </p:blipFill>
        <p:spPr bwMode="auto">
          <a:xfrm>
            <a:off x="755576" y="1772816"/>
            <a:ext cx="7128792" cy="4280988"/>
          </a:xfrm>
          <a:prstGeom prst="rect">
            <a:avLst/>
          </a:prstGeom>
          <a:noFill/>
        </p:spPr>
      </p:pic>
      <p:sp>
        <p:nvSpPr>
          <p:cNvPr id="5" name="Slide Number Placeholder 4"/>
          <p:cNvSpPr>
            <a:spLocks noGrp="1"/>
          </p:cNvSpPr>
          <p:nvPr>
            <p:ph type="sldNum" sz="quarter" idx="12"/>
          </p:nvPr>
        </p:nvSpPr>
        <p:spPr/>
        <p:txBody>
          <a:bodyPr/>
          <a:lstStyle/>
          <a:p>
            <a:fld id="{AC224251-4B3F-45E0-8BB7-3195B7A9F9E0}" type="slidenum">
              <a:rPr lang="en-GB" smtClean="0"/>
              <a:pPr/>
              <a:t>16</a:t>
            </a:fld>
            <a:endParaRPr lang="en-GB"/>
          </a:p>
        </p:txBody>
      </p:sp>
      <p:sp>
        <p:nvSpPr>
          <p:cNvPr id="6" name="Footer Placeholder 5"/>
          <p:cNvSpPr>
            <a:spLocks noGrp="1"/>
          </p:cNvSpPr>
          <p:nvPr>
            <p:ph type="ftr" sz="quarter" idx="11"/>
          </p:nvPr>
        </p:nvSpPr>
        <p:spPr/>
        <p:txBody>
          <a:bodyPr/>
          <a:lstStyle/>
          <a:p>
            <a:r>
              <a:rPr lang="en-GB" smtClean="0"/>
              <a:t>CNR 27/11/10</a:t>
            </a:r>
            <a:endParaRPr lang="en-GB"/>
          </a:p>
        </p:txBody>
      </p:sp>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The Portland Limestone as seen in buildings around </a:t>
            </a:r>
            <a:r>
              <a:rPr lang="en-GB" sz="3200" dirty="0" err="1" smtClean="0"/>
              <a:t>Swanbourne</a:t>
            </a:r>
            <a:endParaRPr lang="en-GB" sz="3200" dirty="0"/>
          </a:p>
        </p:txBody>
      </p:sp>
      <p:pic>
        <p:nvPicPr>
          <p:cNvPr id="8195" name="Picture 3" descr="K:\Photography\P1010084.JPG"/>
          <p:cNvPicPr>
            <a:picLocks noGrp="1" noChangeAspect="1" noChangeArrowheads="1"/>
          </p:cNvPicPr>
          <p:nvPr>
            <p:ph idx="1"/>
          </p:nvPr>
        </p:nvPicPr>
        <p:blipFill>
          <a:blip r:embed="rId3" cstate="print"/>
          <a:srcRect/>
          <a:stretch>
            <a:fillRect/>
          </a:stretch>
        </p:blipFill>
        <p:spPr bwMode="auto">
          <a:xfrm>
            <a:off x="395536" y="1628800"/>
            <a:ext cx="3394472" cy="4525963"/>
          </a:xfrm>
          <a:prstGeom prst="rect">
            <a:avLst/>
          </a:prstGeom>
          <a:noFill/>
        </p:spPr>
      </p:pic>
      <p:pic>
        <p:nvPicPr>
          <p:cNvPr id="8194" name="Picture 2" descr="K:\Photography\P1010086.JPG"/>
          <p:cNvPicPr>
            <a:picLocks noChangeAspect="1" noChangeArrowheads="1"/>
          </p:cNvPicPr>
          <p:nvPr/>
        </p:nvPicPr>
        <p:blipFill>
          <a:blip r:embed="rId4" cstate="print"/>
          <a:srcRect/>
          <a:stretch>
            <a:fillRect/>
          </a:stretch>
        </p:blipFill>
        <p:spPr bwMode="auto">
          <a:xfrm>
            <a:off x="3851920" y="3212976"/>
            <a:ext cx="4816475" cy="2946400"/>
          </a:xfrm>
          <a:prstGeom prst="rect">
            <a:avLst/>
          </a:prstGeom>
          <a:noFill/>
        </p:spPr>
      </p:pic>
      <p:sp>
        <p:nvSpPr>
          <p:cNvPr id="5" name="Slide Number Placeholder 4"/>
          <p:cNvSpPr>
            <a:spLocks noGrp="1"/>
          </p:cNvSpPr>
          <p:nvPr>
            <p:ph type="sldNum" sz="quarter" idx="12"/>
          </p:nvPr>
        </p:nvSpPr>
        <p:spPr/>
        <p:txBody>
          <a:bodyPr/>
          <a:lstStyle/>
          <a:p>
            <a:fld id="{AC224251-4B3F-45E0-8BB7-3195B7A9F9E0}" type="slidenum">
              <a:rPr lang="en-GB" smtClean="0"/>
              <a:pPr/>
              <a:t>17</a:t>
            </a:fld>
            <a:endParaRPr lang="en-GB"/>
          </a:p>
        </p:txBody>
      </p:sp>
      <p:sp>
        <p:nvSpPr>
          <p:cNvPr id="6" name="Footer Placeholder 5"/>
          <p:cNvSpPr>
            <a:spLocks noGrp="1"/>
          </p:cNvSpPr>
          <p:nvPr>
            <p:ph type="ftr" sz="quarter" idx="11"/>
          </p:nvPr>
        </p:nvSpPr>
        <p:spPr/>
        <p:txBody>
          <a:bodyPr/>
          <a:lstStyle/>
          <a:p>
            <a:r>
              <a:rPr lang="en-GB" smtClean="0"/>
              <a:t>CNR 27/11/10</a:t>
            </a:r>
            <a:endParaRPr lang="en-GB"/>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Most pieces of Portland Limestone show shell sections</a:t>
            </a:r>
            <a:endParaRPr lang="en-GB" sz="3200" dirty="0"/>
          </a:p>
        </p:txBody>
      </p:sp>
      <p:pic>
        <p:nvPicPr>
          <p:cNvPr id="7170" name="Picture 2" descr="K:\Photography\P1010085.JPG"/>
          <p:cNvPicPr>
            <a:picLocks noGrp="1" noChangeAspect="1" noChangeArrowheads="1"/>
          </p:cNvPicPr>
          <p:nvPr>
            <p:ph idx="1"/>
          </p:nvPr>
        </p:nvPicPr>
        <p:blipFill>
          <a:blip r:embed="rId3" cstate="print"/>
          <a:srcRect/>
          <a:stretch>
            <a:fillRect/>
          </a:stretch>
        </p:blipFill>
        <p:spPr bwMode="auto">
          <a:xfrm>
            <a:off x="323528" y="1772816"/>
            <a:ext cx="4460240" cy="3266440"/>
          </a:xfrm>
          <a:prstGeom prst="rect">
            <a:avLst/>
          </a:prstGeom>
          <a:noFill/>
        </p:spPr>
      </p:pic>
      <p:pic>
        <p:nvPicPr>
          <p:cNvPr id="6146" name="Picture 2" descr="K:\Photography\P1010083.JPG"/>
          <p:cNvPicPr>
            <a:picLocks noChangeAspect="1" noChangeArrowheads="1"/>
          </p:cNvPicPr>
          <p:nvPr/>
        </p:nvPicPr>
        <p:blipFill>
          <a:blip r:embed="rId4" cstate="print"/>
          <a:srcRect/>
          <a:stretch>
            <a:fillRect/>
          </a:stretch>
        </p:blipFill>
        <p:spPr bwMode="auto">
          <a:xfrm>
            <a:off x="4932040" y="1916832"/>
            <a:ext cx="4064000" cy="3048000"/>
          </a:xfrm>
          <a:prstGeom prst="rect">
            <a:avLst/>
          </a:prstGeom>
          <a:noFill/>
        </p:spPr>
      </p:pic>
      <p:pic>
        <p:nvPicPr>
          <p:cNvPr id="6147" name="Picture 3" descr="K:\Photography\P1010083.JPG"/>
          <p:cNvPicPr>
            <a:picLocks noChangeAspect="1" noChangeArrowheads="1"/>
          </p:cNvPicPr>
          <p:nvPr/>
        </p:nvPicPr>
        <p:blipFill>
          <a:blip r:embed="rId4" cstate="print"/>
          <a:srcRect/>
          <a:stretch>
            <a:fillRect/>
          </a:stretch>
        </p:blipFill>
        <p:spPr bwMode="auto">
          <a:xfrm flipH="1">
            <a:off x="5004048" y="3573016"/>
            <a:ext cx="72008" cy="54006"/>
          </a:xfrm>
          <a:prstGeom prst="rect">
            <a:avLst/>
          </a:prstGeom>
          <a:noFill/>
        </p:spPr>
      </p:pic>
      <p:sp>
        <p:nvSpPr>
          <p:cNvPr id="6" name="Slide Number Placeholder 5"/>
          <p:cNvSpPr>
            <a:spLocks noGrp="1"/>
          </p:cNvSpPr>
          <p:nvPr>
            <p:ph type="sldNum" sz="quarter" idx="12"/>
          </p:nvPr>
        </p:nvSpPr>
        <p:spPr/>
        <p:txBody>
          <a:bodyPr/>
          <a:lstStyle/>
          <a:p>
            <a:fld id="{AC224251-4B3F-45E0-8BB7-3195B7A9F9E0}" type="slidenum">
              <a:rPr lang="en-GB" smtClean="0"/>
              <a:pPr/>
              <a:t>18</a:t>
            </a:fld>
            <a:endParaRPr lang="en-GB"/>
          </a:p>
        </p:txBody>
      </p:sp>
      <p:sp>
        <p:nvSpPr>
          <p:cNvPr id="7" name="Footer Placeholder 6"/>
          <p:cNvSpPr>
            <a:spLocks noGrp="1"/>
          </p:cNvSpPr>
          <p:nvPr>
            <p:ph type="ftr" sz="quarter" idx="11"/>
          </p:nvPr>
        </p:nvSpPr>
        <p:spPr/>
        <p:txBody>
          <a:bodyPr/>
          <a:lstStyle/>
          <a:p>
            <a:r>
              <a:rPr lang="en-GB" smtClean="0"/>
              <a:t>CNR 27/11/10</a:t>
            </a:r>
            <a:endParaRPr lang="en-GB"/>
          </a:p>
        </p:txBody>
      </p:sp>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Rot="1" noChangeArrowheads="1"/>
          </p:cNvSpPr>
          <p:nvPr>
            <p:ph type="title" sz="quarter"/>
          </p:nvPr>
        </p:nvSpPr>
        <p:spPr/>
        <p:txBody>
          <a:bodyPr>
            <a:normAutofit fontScale="90000"/>
          </a:bodyPr>
          <a:lstStyle/>
          <a:p>
            <a:r>
              <a:rPr lang="en-GB" sz="2800" dirty="0" smtClean="0">
                <a:solidFill>
                  <a:schemeClr val="tx1"/>
                </a:solidFill>
              </a:rPr>
              <a:t>Clams &amp; oysters today and a Jurassic fossil oyster (</a:t>
            </a:r>
            <a:r>
              <a:rPr lang="en-GB" sz="2800" dirty="0" err="1" smtClean="0">
                <a:solidFill>
                  <a:schemeClr val="tx1"/>
                </a:solidFill>
              </a:rPr>
              <a:t>Gryphaea</a:t>
            </a:r>
            <a:r>
              <a:rPr lang="en-GB" sz="2800" dirty="0" smtClean="0">
                <a:solidFill>
                  <a:schemeClr val="tx1"/>
                </a:solidFill>
              </a:rPr>
              <a:t>) from the clay of Charlton Close (bottom right)</a:t>
            </a:r>
            <a:endParaRPr lang="en-GB" sz="2800" dirty="0">
              <a:solidFill>
                <a:schemeClr val="tx1"/>
              </a:solidFill>
            </a:endParaRPr>
          </a:p>
        </p:txBody>
      </p:sp>
      <p:pic>
        <p:nvPicPr>
          <p:cNvPr id="95235" name="Picture 3" descr="giant clam 5"/>
          <p:cNvPicPr>
            <a:picLocks noGrp="1" noChangeAspect="1" noChangeArrowheads="1"/>
          </p:cNvPicPr>
          <p:nvPr>
            <p:ph sz="quarter" idx="1"/>
          </p:nvPr>
        </p:nvPicPr>
        <p:blipFill>
          <a:blip r:embed="rId3" cstate="print"/>
          <a:srcRect/>
          <a:stretch>
            <a:fillRect/>
          </a:stretch>
        </p:blipFill>
        <p:spPr>
          <a:xfrm>
            <a:off x="107504" y="1628800"/>
            <a:ext cx="2376264" cy="1642178"/>
          </a:xfrm>
          <a:noFill/>
          <a:ln/>
        </p:spPr>
      </p:pic>
      <p:pic>
        <p:nvPicPr>
          <p:cNvPr id="95236" name="Picture 4" descr="giant clam"/>
          <p:cNvPicPr>
            <a:picLocks noGrp="1" noChangeAspect="1" noChangeArrowheads="1"/>
          </p:cNvPicPr>
          <p:nvPr>
            <p:ph sz="quarter" idx="2"/>
          </p:nvPr>
        </p:nvPicPr>
        <p:blipFill>
          <a:blip r:embed="rId4" cstate="print"/>
          <a:srcRect/>
          <a:stretch>
            <a:fillRect/>
          </a:stretch>
        </p:blipFill>
        <p:spPr>
          <a:xfrm>
            <a:off x="2555776" y="1700808"/>
            <a:ext cx="2373156" cy="2016224"/>
          </a:xfrm>
          <a:noFill/>
          <a:ln/>
        </p:spPr>
      </p:pic>
      <p:pic>
        <p:nvPicPr>
          <p:cNvPr id="95237" name="Picture 5" descr="giant clam 2"/>
          <p:cNvPicPr>
            <a:picLocks noGrp="1" noChangeAspect="1" noChangeArrowheads="1"/>
          </p:cNvPicPr>
          <p:nvPr>
            <p:ph sz="quarter" idx="3"/>
          </p:nvPr>
        </p:nvPicPr>
        <p:blipFill>
          <a:blip r:embed="rId5" cstate="print"/>
          <a:srcRect/>
          <a:stretch>
            <a:fillRect/>
          </a:stretch>
        </p:blipFill>
        <p:spPr>
          <a:xfrm>
            <a:off x="251520" y="5085184"/>
            <a:ext cx="1962122" cy="1479450"/>
          </a:xfrm>
          <a:noFill/>
          <a:ln/>
        </p:spPr>
      </p:pic>
      <p:pic>
        <p:nvPicPr>
          <p:cNvPr id="95238" name="Picture 6" descr="giant clams 4"/>
          <p:cNvPicPr>
            <a:picLocks noGrp="1" noChangeAspect="1" noChangeArrowheads="1"/>
          </p:cNvPicPr>
          <p:nvPr>
            <p:ph sz="quarter" idx="4"/>
          </p:nvPr>
        </p:nvPicPr>
        <p:blipFill>
          <a:blip r:embed="rId6" cstate="print"/>
          <a:srcRect/>
          <a:stretch>
            <a:fillRect/>
          </a:stretch>
        </p:blipFill>
        <p:spPr>
          <a:xfrm>
            <a:off x="2843808" y="4149080"/>
            <a:ext cx="1728192" cy="2296214"/>
          </a:xfrm>
          <a:noFill/>
          <a:ln/>
        </p:spPr>
      </p:pic>
      <p:pic>
        <p:nvPicPr>
          <p:cNvPr id="95239" name="Picture 7" descr="giant clams 3"/>
          <p:cNvPicPr>
            <a:picLocks noChangeAspect="1" noChangeArrowheads="1"/>
          </p:cNvPicPr>
          <p:nvPr/>
        </p:nvPicPr>
        <p:blipFill>
          <a:blip r:embed="rId7" cstate="print"/>
          <a:srcRect/>
          <a:stretch>
            <a:fillRect/>
          </a:stretch>
        </p:blipFill>
        <p:spPr bwMode="auto">
          <a:xfrm>
            <a:off x="107504" y="3356992"/>
            <a:ext cx="2352339" cy="1656184"/>
          </a:xfrm>
          <a:prstGeom prst="rect">
            <a:avLst/>
          </a:prstGeom>
          <a:noFill/>
          <a:ln w="9525">
            <a:noFill/>
            <a:miter lim="800000"/>
            <a:headEnd/>
            <a:tailEnd/>
          </a:ln>
        </p:spPr>
      </p:pic>
      <p:pic>
        <p:nvPicPr>
          <p:cNvPr id="10242" name="Picture 2" descr="K:\Photography\P1010097.JPG"/>
          <p:cNvPicPr>
            <a:picLocks noChangeAspect="1" noChangeArrowheads="1"/>
          </p:cNvPicPr>
          <p:nvPr/>
        </p:nvPicPr>
        <p:blipFill>
          <a:blip r:embed="rId8" cstate="print"/>
          <a:srcRect/>
          <a:stretch>
            <a:fillRect/>
          </a:stretch>
        </p:blipFill>
        <p:spPr bwMode="auto">
          <a:xfrm>
            <a:off x="5220072" y="3789040"/>
            <a:ext cx="3553798" cy="2664296"/>
          </a:xfrm>
          <a:prstGeom prst="rect">
            <a:avLst/>
          </a:prstGeom>
          <a:noFill/>
        </p:spPr>
      </p:pic>
      <p:sp>
        <p:nvSpPr>
          <p:cNvPr id="9" name="Slide Number Placeholder 8"/>
          <p:cNvSpPr>
            <a:spLocks noGrp="1"/>
          </p:cNvSpPr>
          <p:nvPr>
            <p:ph type="sldNum" sz="quarter" idx="12"/>
          </p:nvPr>
        </p:nvSpPr>
        <p:spPr/>
        <p:txBody>
          <a:bodyPr/>
          <a:lstStyle/>
          <a:p>
            <a:fld id="{AACDAA2C-7075-47B9-A3CF-AB9890E6E68E}" type="slidenum">
              <a:rPr lang="en-GB" smtClean="0"/>
              <a:pPr/>
              <a:t>19</a:t>
            </a:fld>
            <a:endParaRPr lang="en-GB"/>
          </a:p>
        </p:txBody>
      </p:sp>
      <p:sp>
        <p:nvSpPr>
          <p:cNvPr id="10" name="Footer Placeholder 9"/>
          <p:cNvSpPr>
            <a:spLocks noGrp="1"/>
          </p:cNvSpPr>
          <p:nvPr>
            <p:ph type="ftr" sz="quarter" idx="11"/>
          </p:nvPr>
        </p:nvSpPr>
        <p:spPr/>
        <p:txBody>
          <a:bodyPr/>
          <a:lstStyle/>
          <a:p>
            <a:r>
              <a:rPr lang="en-GB" smtClean="0"/>
              <a:t>CNR 27/11/10</a:t>
            </a:r>
            <a:endParaRPr lang="en-GB"/>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t>Superposition – shown in a soil section in </a:t>
            </a:r>
            <a:r>
              <a:rPr lang="en-GB" sz="3600" dirty="0" err="1" smtClean="0"/>
              <a:t>Swanbourne</a:t>
            </a:r>
            <a:endParaRPr lang="en-GB" sz="3600" dirty="0"/>
          </a:p>
        </p:txBody>
      </p:sp>
      <p:pic>
        <p:nvPicPr>
          <p:cNvPr id="15362" name="Picture 2" descr="K:\Photography\DCIM\100_PANA\P1000878.JPG"/>
          <p:cNvPicPr>
            <a:picLocks noChangeAspect="1" noChangeArrowheads="1"/>
          </p:cNvPicPr>
          <p:nvPr/>
        </p:nvPicPr>
        <p:blipFill>
          <a:blip r:embed="rId3" cstate="print"/>
          <a:srcRect/>
          <a:stretch>
            <a:fillRect/>
          </a:stretch>
        </p:blipFill>
        <p:spPr bwMode="auto">
          <a:xfrm>
            <a:off x="1187624" y="1556792"/>
            <a:ext cx="6807200" cy="5105400"/>
          </a:xfrm>
          <a:prstGeom prst="rect">
            <a:avLst/>
          </a:prstGeom>
          <a:noFill/>
        </p:spPr>
      </p:pic>
      <p:sp>
        <p:nvSpPr>
          <p:cNvPr id="4" name="Slide Number Placeholder 3"/>
          <p:cNvSpPr>
            <a:spLocks noGrp="1"/>
          </p:cNvSpPr>
          <p:nvPr>
            <p:ph type="sldNum" sz="quarter" idx="12"/>
          </p:nvPr>
        </p:nvSpPr>
        <p:spPr/>
        <p:txBody>
          <a:bodyPr/>
          <a:lstStyle/>
          <a:p>
            <a:fld id="{AC224251-4B3F-45E0-8BB7-3195B7A9F9E0}" type="slidenum">
              <a:rPr lang="en-GB" smtClean="0"/>
              <a:pPr/>
              <a:t>2</a:t>
            </a:fld>
            <a:endParaRPr lang="en-GB"/>
          </a:p>
        </p:txBody>
      </p:sp>
      <p:sp>
        <p:nvSpPr>
          <p:cNvPr id="5" name="Footer Placeholder 4"/>
          <p:cNvSpPr>
            <a:spLocks noGrp="1"/>
          </p:cNvSpPr>
          <p:nvPr>
            <p:ph type="ftr" sz="quarter" idx="11"/>
          </p:nvPr>
        </p:nvSpPr>
        <p:spPr/>
        <p:txBody>
          <a:bodyPr/>
          <a:lstStyle/>
          <a:p>
            <a:r>
              <a:rPr lang="en-GB" smtClean="0"/>
              <a:t>CNR 27/11/10</a:t>
            </a:r>
            <a:endParaRPr lang="en-GB"/>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www.bucksgeology.org.uk/images/newp_pag_gravels_1998.jpg"/>
          <p:cNvPicPr>
            <a:picLocks noChangeAspect="1" noChangeArrowheads="1"/>
          </p:cNvPicPr>
          <p:nvPr/>
        </p:nvPicPr>
        <p:blipFill>
          <a:blip r:embed="rId3" cstate="print"/>
          <a:srcRect/>
          <a:stretch>
            <a:fillRect/>
          </a:stretch>
        </p:blipFill>
        <p:spPr bwMode="auto">
          <a:xfrm>
            <a:off x="4644008" y="3356992"/>
            <a:ext cx="4248472" cy="2935618"/>
          </a:xfrm>
          <a:prstGeom prst="rect">
            <a:avLst/>
          </a:prstGeom>
          <a:noFill/>
        </p:spPr>
      </p:pic>
      <p:sp>
        <p:nvSpPr>
          <p:cNvPr id="3" name="Title 2"/>
          <p:cNvSpPr>
            <a:spLocks noGrp="1"/>
          </p:cNvSpPr>
          <p:nvPr>
            <p:ph type="title"/>
          </p:nvPr>
        </p:nvSpPr>
        <p:spPr>
          <a:xfrm>
            <a:off x="467544" y="980728"/>
            <a:ext cx="8219256" cy="2304256"/>
          </a:xfrm>
        </p:spPr>
        <p:txBody>
          <a:bodyPr>
            <a:noAutofit/>
          </a:bodyPr>
          <a:lstStyle/>
          <a:p>
            <a:r>
              <a:rPr lang="en-GB" sz="2000" dirty="0" smtClean="0"/>
              <a:t>Twenty million years ago, the Alpine earthy movements uplifted South East England.  Within the last two million years, the climate has been cool enough to result in four major glacial advances.  Only the penultimate one reached us with glaciers melting here. The result is a thin superficial deposit in many places above the bedrock of either boulder clay or outwash sands and gravels.</a:t>
            </a:r>
            <a:endParaRPr lang="en-GB" sz="2000" dirty="0"/>
          </a:p>
        </p:txBody>
      </p:sp>
      <p:sp>
        <p:nvSpPr>
          <p:cNvPr id="4" name="Slide Number Placeholder 3"/>
          <p:cNvSpPr>
            <a:spLocks noGrp="1"/>
          </p:cNvSpPr>
          <p:nvPr>
            <p:ph type="sldNum" sz="quarter" idx="12"/>
          </p:nvPr>
        </p:nvSpPr>
        <p:spPr/>
        <p:txBody>
          <a:bodyPr/>
          <a:lstStyle/>
          <a:p>
            <a:fld id="{AC224251-4B3F-45E0-8BB7-3195B7A9F9E0}" type="slidenum">
              <a:rPr lang="en-GB" smtClean="0"/>
              <a:pPr/>
              <a:t>20</a:t>
            </a:fld>
            <a:endParaRPr lang="en-GB"/>
          </a:p>
        </p:txBody>
      </p:sp>
      <p:sp>
        <p:nvSpPr>
          <p:cNvPr id="5" name="Footer Placeholder 4"/>
          <p:cNvSpPr>
            <a:spLocks noGrp="1"/>
          </p:cNvSpPr>
          <p:nvPr>
            <p:ph type="ftr" sz="quarter" idx="11"/>
          </p:nvPr>
        </p:nvSpPr>
        <p:spPr/>
        <p:txBody>
          <a:bodyPr/>
          <a:lstStyle/>
          <a:p>
            <a:r>
              <a:rPr lang="en-GB" smtClean="0"/>
              <a:t>CNR 27/11/10</a:t>
            </a:r>
            <a:endParaRPr lang="en-GB"/>
          </a:p>
        </p:txBody>
      </p:sp>
      <p:sp>
        <p:nvSpPr>
          <p:cNvPr id="6" name="TextBox 5"/>
          <p:cNvSpPr txBox="1"/>
          <p:nvPr/>
        </p:nvSpPr>
        <p:spPr>
          <a:xfrm>
            <a:off x="3491880" y="692696"/>
            <a:ext cx="3744416" cy="646331"/>
          </a:xfrm>
          <a:prstGeom prst="rect">
            <a:avLst/>
          </a:prstGeom>
          <a:noFill/>
        </p:spPr>
        <p:txBody>
          <a:bodyPr wrap="square" rtlCol="0">
            <a:spAutoFit/>
          </a:bodyPr>
          <a:lstStyle/>
          <a:p>
            <a:r>
              <a:rPr lang="en-GB" sz="3600" dirty="0" smtClean="0"/>
              <a:t>The Ice Age</a:t>
            </a:r>
            <a:endParaRPr lang="en-GB" sz="3600" dirty="0"/>
          </a:p>
        </p:txBody>
      </p:sp>
      <p:pic>
        <p:nvPicPr>
          <p:cNvPr id="2050" name="Picture 2" descr="K:\Photography\Iceland\ICELAND MAIN PHOTOS\Jokulsarlon reflections 5.jpg"/>
          <p:cNvPicPr>
            <a:picLocks noChangeAspect="1" noChangeArrowheads="1"/>
          </p:cNvPicPr>
          <p:nvPr/>
        </p:nvPicPr>
        <p:blipFill>
          <a:blip r:embed="rId4" cstate="print"/>
          <a:srcRect/>
          <a:stretch>
            <a:fillRect/>
          </a:stretch>
        </p:blipFill>
        <p:spPr bwMode="auto">
          <a:xfrm>
            <a:off x="251521" y="3356992"/>
            <a:ext cx="4392488" cy="2880320"/>
          </a:xfrm>
          <a:prstGeom prst="rect">
            <a:avLst/>
          </a:prstGeom>
          <a:noFill/>
        </p:spPr>
      </p:pic>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Archaeology of </a:t>
            </a:r>
            <a:r>
              <a:rPr lang="en-GB" dirty="0" err="1" smtClean="0"/>
              <a:t>Swanbourne</a:t>
            </a:r>
            <a:endParaRPr lang="en-GB" dirty="0"/>
          </a:p>
        </p:txBody>
      </p:sp>
      <p:sp>
        <p:nvSpPr>
          <p:cNvPr id="3" name="Subtitle 2"/>
          <p:cNvSpPr>
            <a:spLocks noGrp="1"/>
          </p:cNvSpPr>
          <p:nvPr>
            <p:ph type="subTitle" idx="1"/>
          </p:nvPr>
        </p:nvSpPr>
        <p:spPr/>
        <p:txBody>
          <a:bodyPr/>
          <a:lstStyle/>
          <a:p>
            <a:r>
              <a:rPr lang="en-GB" dirty="0" smtClean="0"/>
              <a:t>Part 2</a:t>
            </a:r>
            <a:endParaRPr lang="en-GB" dirty="0"/>
          </a:p>
        </p:txBody>
      </p:sp>
      <p:sp>
        <p:nvSpPr>
          <p:cNvPr id="4" name="Slide Number Placeholder 3"/>
          <p:cNvSpPr>
            <a:spLocks noGrp="1"/>
          </p:cNvSpPr>
          <p:nvPr>
            <p:ph type="sldNum" sz="quarter" idx="11"/>
          </p:nvPr>
        </p:nvSpPr>
        <p:spPr/>
        <p:txBody>
          <a:bodyPr/>
          <a:lstStyle/>
          <a:p>
            <a:fld id="{AC224251-4B3F-45E0-8BB7-3195B7A9F9E0}" type="slidenum">
              <a:rPr lang="en-GB" smtClean="0"/>
              <a:pPr/>
              <a:t>21</a:t>
            </a:fld>
            <a:endParaRPr lang="en-GB"/>
          </a:p>
        </p:txBody>
      </p:sp>
      <p:sp>
        <p:nvSpPr>
          <p:cNvPr id="5" name="Footer Placeholder 4"/>
          <p:cNvSpPr>
            <a:spLocks noGrp="1"/>
          </p:cNvSpPr>
          <p:nvPr>
            <p:ph type="ftr" sz="quarter" idx="12"/>
          </p:nvPr>
        </p:nvSpPr>
        <p:spPr/>
        <p:txBody>
          <a:bodyPr/>
          <a:lstStyle/>
          <a:p>
            <a:r>
              <a:rPr lang="en-GB" smtClean="0"/>
              <a:t>CNR 27/11/10</a:t>
            </a:r>
            <a:endParaRPr lang="en-GB"/>
          </a:p>
        </p:txBody>
      </p:sp>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est Tofts handaxe"/>
          <p:cNvPicPr>
            <a:picLocks noChangeAspect="1" noChangeArrowheads="1"/>
          </p:cNvPicPr>
          <p:nvPr/>
        </p:nvPicPr>
        <p:blipFill>
          <a:blip r:embed="rId3" cstate="print"/>
          <a:srcRect/>
          <a:stretch>
            <a:fillRect/>
          </a:stretch>
        </p:blipFill>
        <p:spPr bwMode="auto">
          <a:xfrm>
            <a:off x="3203848" y="1844824"/>
            <a:ext cx="2736304" cy="4651718"/>
          </a:xfrm>
          <a:prstGeom prst="rect">
            <a:avLst/>
          </a:prstGeom>
          <a:noFill/>
        </p:spPr>
      </p:pic>
      <p:sp>
        <p:nvSpPr>
          <p:cNvPr id="3" name="Title 2"/>
          <p:cNvSpPr>
            <a:spLocks noGrp="1"/>
          </p:cNvSpPr>
          <p:nvPr>
            <p:ph type="title"/>
          </p:nvPr>
        </p:nvSpPr>
        <p:spPr/>
        <p:txBody>
          <a:bodyPr>
            <a:noAutofit/>
          </a:bodyPr>
          <a:lstStyle/>
          <a:p>
            <a:r>
              <a:rPr lang="en-GB" sz="2400" dirty="0" smtClean="0"/>
              <a:t>Stone age flints show percussion marks around the edge.  A single flint tool has been found from </a:t>
            </a:r>
            <a:r>
              <a:rPr lang="en-GB" sz="2400" dirty="0" err="1" smtClean="0"/>
              <a:t>Swanbourne</a:t>
            </a:r>
            <a:r>
              <a:rPr lang="en-GB" sz="2400" dirty="0" smtClean="0"/>
              <a:t>.  Iron age coins have been found in </a:t>
            </a:r>
            <a:r>
              <a:rPr lang="en-GB" sz="2400" dirty="0" err="1" smtClean="0"/>
              <a:t>Hoggeston</a:t>
            </a:r>
            <a:endParaRPr lang="en-GB" sz="2400" dirty="0"/>
          </a:p>
        </p:txBody>
      </p:sp>
      <p:sp>
        <p:nvSpPr>
          <p:cNvPr id="9" name="Content Placeholder 8"/>
          <p:cNvSpPr>
            <a:spLocks noGrp="1"/>
          </p:cNvSpPr>
          <p:nvPr>
            <p:ph idx="1"/>
          </p:nvPr>
        </p:nvSpPr>
        <p:spPr/>
        <p:txBody>
          <a:bodyPr/>
          <a:lstStyle/>
          <a:p>
            <a:r>
              <a:rPr lang="en-GB" dirty="0" smtClean="0"/>
              <a:t>Hand axe</a:t>
            </a:r>
            <a:endParaRPr lang="en-GB" dirty="0"/>
          </a:p>
        </p:txBody>
      </p:sp>
      <p:sp>
        <p:nvSpPr>
          <p:cNvPr id="5" name="Slide Number Placeholder 4"/>
          <p:cNvSpPr>
            <a:spLocks noGrp="1"/>
          </p:cNvSpPr>
          <p:nvPr>
            <p:ph type="sldNum" sz="quarter" idx="12"/>
          </p:nvPr>
        </p:nvSpPr>
        <p:spPr/>
        <p:txBody>
          <a:bodyPr/>
          <a:lstStyle/>
          <a:p>
            <a:fld id="{AC224251-4B3F-45E0-8BB7-3195B7A9F9E0}" type="slidenum">
              <a:rPr lang="en-GB" smtClean="0"/>
              <a:pPr/>
              <a:t>22</a:t>
            </a:fld>
            <a:endParaRPr lang="en-GB"/>
          </a:p>
        </p:txBody>
      </p:sp>
      <p:sp>
        <p:nvSpPr>
          <p:cNvPr id="6" name="Footer Placeholder 5"/>
          <p:cNvSpPr>
            <a:spLocks noGrp="1"/>
          </p:cNvSpPr>
          <p:nvPr>
            <p:ph type="ftr" sz="quarter" idx="11"/>
          </p:nvPr>
        </p:nvSpPr>
        <p:spPr/>
        <p:txBody>
          <a:bodyPr/>
          <a:lstStyle/>
          <a:p>
            <a:r>
              <a:rPr lang="en-GB" smtClean="0"/>
              <a:t>CNR 27/11/10</a:t>
            </a:r>
            <a:endParaRPr lang="en-GB"/>
          </a:p>
        </p:txBody>
      </p:sp>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Ditch digging resulted in Ken Reading finding Roman pot remains; early 1990’s</a:t>
            </a:r>
            <a:endParaRPr lang="en-GB" sz="3200" dirty="0"/>
          </a:p>
        </p:txBody>
      </p:sp>
      <p:pic>
        <p:nvPicPr>
          <p:cNvPr id="1026" name="Picture 2" descr="K:\Photography\Ken Harris 21.10.10\Roman Site KR.jpg"/>
          <p:cNvPicPr>
            <a:picLocks noChangeAspect="1" noChangeArrowheads="1"/>
          </p:cNvPicPr>
          <p:nvPr/>
        </p:nvPicPr>
        <p:blipFill>
          <a:blip r:embed="rId3" cstate="print"/>
          <a:srcRect/>
          <a:stretch>
            <a:fillRect/>
          </a:stretch>
        </p:blipFill>
        <p:spPr bwMode="auto">
          <a:xfrm>
            <a:off x="539552" y="1844824"/>
            <a:ext cx="2499164" cy="3749788"/>
          </a:xfrm>
          <a:prstGeom prst="rect">
            <a:avLst/>
          </a:prstGeom>
          <a:noFill/>
        </p:spPr>
      </p:pic>
      <p:pic>
        <p:nvPicPr>
          <p:cNvPr id="1027" name="Picture 3" descr="K:\Photography\Ken Harris 21.10.10\Roman Pots KR.jpg"/>
          <p:cNvPicPr>
            <a:picLocks noChangeAspect="1" noChangeArrowheads="1"/>
          </p:cNvPicPr>
          <p:nvPr/>
        </p:nvPicPr>
        <p:blipFill>
          <a:blip r:embed="rId4" cstate="print"/>
          <a:srcRect/>
          <a:stretch>
            <a:fillRect/>
          </a:stretch>
        </p:blipFill>
        <p:spPr bwMode="auto">
          <a:xfrm>
            <a:off x="3203848" y="1916832"/>
            <a:ext cx="5483352" cy="3654552"/>
          </a:xfrm>
          <a:prstGeom prst="rect">
            <a:avLst/>
          </a:prstGeom>
          <a:noFill/>
        </p:spPr>
      </p:pic>
      <p:sp>
        <p:nvSpPr>
          <p:cNvPr id="5" name="Slide Number Placeholder 4"/>
          <p:cNvSpPr>
            <a:spLocks noGrp="1"/>
          </p:cNvSpPr>
          <p:nvPr>
            <p:ph type="sldNum" sz="quarter" idx="12"/>
          </p:nvPr>
        </p:nvSpPr>
        <p:spPr/>
        <p:txBody>
          <a:bodyPr/>
          <a:lstStyle/>
          <a:p>
            <a:fld id="{AC224251-4B3F-45E0-8BB7-3195B7A9F9E0}" type="slidenum">
              <a:rPr lang="en-GB" smtClean="0"/>
              <a:pPr/>
              <a:t>23</a:t>
            </a:fld>
            <a:endParaRPr lang="en-GB"/>
          </a:p>
        </p:txBody>
      </p:sp>
      <p:sp>
        <p:nvSpPr>
          <p:cNvPr id="6" name="Footer Placeholder 5"/>
          <p:cNvSpPr>
            <a:spLocks noGrp="1"/>
          </p:cNvSpPr>
          <p:nvPr>
            <p:ph type="ftr" sz="quarter" idx="11"/>
          </p:nvPr>
        </p:nvSpPr>
        <p:spPr/>
        <p:txBody>
          <a:bodyPr/>
          <a:lstStyle/>
          <a:p>
            <a:r>
              <a:rPr lang="en-GB" smtClean="0"/>
              <a:t>CNR 27/11/10</a:t>
            </a:r>
            <a:endParaRPr lang="en-GB"/>
          </a:p>
        </p:txBody>
      </p:sp>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Roman pottery fragments found by Ken Reading between </a:t>
            </a:r>
            <a:r>
              <a:rPr lang="en-GB" sz="2800" dirty="0" err="1" smtClean="0"/>
              <a:t>Swanbourne</a:t>
            </a:r>
            <a:r>
              <a:rPr lang="en-GB" sz="2800" dirty="0" smtClean="0"/>
              <a:t> and </a:t>
            </a:r>
            <a:r>
              <a:rPr lang="en-GB" sz="2800" dirty="0" err="1" smtClean="0"/>
              <a:t>Hoggeston</a:t>
            </a:r>
            <a:endParaRPr lang="en-GB" sz="2800" dirty="0"/>
          </a:p>
        </p:txBody>
      </p:sp>
      <p:pic>
        <p:nvPicPr>
          <p:cNvPr id="12290" name="Picture 2" descr="K:\Photography\IMG_3636.JPG"/>
          <p:cNvPicPr>
            <a:picLocks noChangeAspect="1" noChangeArrowheads="1"/>
          </p:cNvPicPr>
          <p:nvPr/>
        </p:nvPicPr>
        <p:blipFill>
          <a:blip r:embed="rId3" cstate="print"/>
          <a:srcRect/>
          <a:stretch>
            <a:fillRect/>
          </a:stretch>
        </p:blipFill>
        <p:spPr bwMode="auto">
          <a:xfrm>
            <a:off x="395536" y="1628800"/>
            <a:ext cx="3009900" cy="2006600"/>
          </a:xfrm>
          <a:prstGeom prst="rect">
            <a:avLst/>
          </a:prstGeom>
          <a:noFill/>
        </p:spPr>
      </p:pic>
      <p:pic>
        <p:nvPicPr>
          <p:cNvPr id="12291" name="Picture 3" descr="K:\Photography\IMG_3638.JPG"/>
          <p:cNvPicPr>
            <a:picLocks noChangeAspect="1" noChangeArrowheads="1"/>
          </p:cNvPicPr>
          <p:nvPr/>
        </p:nvPicPr>
        <p:blipFill>
          <a:blip r:embed="rId4" cstate="print"/>
          <a:srcRect/>
          <a:stretch>
            <a:fillRect/>
          </a:stretch>
        </p:blipFill>
        <p:spPr bwMode="auto">
          <a:xfrm>
            <a:off x="3491880" y="1844824"/>
            <a:ext cx="2552700" cy="1778000"/>
          </a:xfrm>
          <a:prstGeom prst="rect">
            <a:avLst/>
          </a:prstGeom>
          <a:noFill/>
        </p:spPr>
      </p:pic>
      <p:pic>
        <p:nvPicPr>
          <p:cNvPr id="12292" name="Picture 4" descr="K:\Photography\IMG_3637.JPG"/>
          <p:cNvPicPr>
            <a:picLocks noChangeAspect="1" noChangeArrowheads="1"/>
          </p:cNvPicPr>
          <p:nvPr/>
        </p:nvPicPr>
        <p:blipFill>
          <a:blip r:embed="rId5" cstate="print"/>
          <a:srcRect/>
          <a:stretch>
            <a:fillRect/>
          </a:stretch>
        </p:blipFill>
        <p:spPr bwMode="auto">
          <a:xfrm>
            <a:off x="1043608" y="4221088"/>
            <a:ext cx="3200400" cy="2133600"/>
          </a:xfrm>
          <a:prstGeom prst="rect">
            <a:avLst/>
          </a:prstGeom>
          <a:noFill/>
        </p:spPr>
      </p:pic>
      <p:pic>
        <p:nvPicPr>
          <p:cNvPr id="12293" name="Picture 5" descr="K:\Photography\IMG_3635.JPG"/>
          <p:cNvPicPr>
            <a:picLocks noChangeAspect="1" noChangeArrowheads="1"/>
          </p:cNvPicPr>
          <p:nvPr/>
        </p:nvPicPr>
        <p:blipFill>
          <a:blip r:embed="rId6" cstate="print"/>
          <a:srcRect/>
          <a:stretch>
            <a:fillRect/>
          </a:stretch>
        </p:blipFill>
        <p:spPr bwMode="auto">
          <a:xfrm>
            <a:off x="4644008" y="4149080"/>
            <a:ext cx="3314700" cy="2209800"/>
          </a:xfrm>
          <a:prstGeom prst="rect">
            <a:avLst/>
          </a:prstGeom>
          <a:noFill/>
        </p:spPr>
      </p:pic>
      <p:pic>
        <p:nvPicPr>
          <p:cNvPr id="12294" name="Picture 6" descr="K:\Photography\IMG_3642.JPG"/>
          <p:cNvPicPr>
            <a:picLocks noChangeAspect="1" noChangeArrowheads="1"/>
          </p:cNvPicPr>
          <p:nvPr/>
        </p:nvPicPr>
        <p:blipFill>
          <a:blip r:embed="rId7" cstate="print"/>
          <a:srcRect/>
          <a:stretch>
            <a:fillRect/>
          </a:stretch>
        </p:blipFill>
        <p:spPr bwMode="auto">
          <a:xfrm>
            <a:off x="6156176" y="1772816"/>
            <a:ext cx="2805073" cy="1872208"/>
          </a:xfrm>
          <a:prstGeom prst="rect">
            <a:avLst/>
          </a:prstGeom>
          <a:noFill/>
        </p:spPr>
      </p:pic>
      <p:sp>
        <p:nvSpPr>
          <p:cNvPr id="8" name="Slide Number Placeholder 7"/>
          <p:cNvSpPr>
            <a:spLocks noGrp="1"/>
          </p:cNvSpPr>
          <p:nvPr>
            <p:ph type="sldNum" sz="quarter" idx="12"/>
          </p:nvPr>
        </p:nvSpPr>
        <p:spPr/>
        <p:txBody>
          <a:bodyPr/>
          <a:lstStyle/>
          <a:p>
            <a:fld id="{AC224251-4B3F-45E0-8BB7-3195B7A9F9E0}" type="slidenum">
              <a:rPr lang="en-GB" smtClean="0"/>
              <a:pPr/>
              <a:t>24</a:t>
            </a:fld>
            <a:endParaRPr lang="en-GB"/>
          </a:p>
        </p:txBody>
      </p:sp>
      <p:sp>
        <p:nvSpPr>
          <p:cNvPr id="9" name="Footer Placeholder 8"/>
          <p:cNvSpPr>
            <a:spLocks noGrp="1"/>
          </p:cNvSpPr>
          <p:nvPr>
            <p:ph type="ftr" sz="quarter" idx="11"/>
          </p:nvPr>
        </p:nvSpPr>
        <p:spPr/>
        <p:txBody>
          <a:bodyPr/>
          <a:lstStyle/>
          <a:p>
            <a:r>
              <a:rPr lang="en-GB" smtClean="0"/>
              <a:t>CNR 27/11/10</a:t>
            </a:r>
            <a:endParaRPr lang="en-GB"/>
          </a:p>
        </p:txBody>
      </p:sp>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Roman pottery fragment  - tableware with dot decoration.</a:t>
            </a:r>
            <a:endParaRPr lang="en-GB" sz="3200" dirty="0"/>
          </a:p>
        </p:txBody>
      </p:sp>
      <p:pic>
        <p:nvPicPr>
          <p:cNvPr id="10242" name="Picture 2" descr="K:\Photography\IMG_3639.JPG"/>
          <p:cNvPicPr>
            <a:picLocks noChangeAspect="1" noChangeArrowheads="1"/>
          </p:cNvPicPr>
          <p:nvPr/>
        </p:nvPicPr>
        <p:blipFill>
          <a:blip r:embed="rId3" cstate="print"/>
          <a:srcRect/>
          <a:stretch>
            <a:fillRect/>
          </a:stretch>
        </p:blipFill>
        <p:spPr bwMode="auto">
          <a:xfrm>
            <a:off x="971600" y="1700808"/>
            <a:ext cx="7162800" cy="4775200"/>
          </a:xfrm>
          <a:prstGeom prst="rect">
            <a:avLst/>
          </a:prstGeom>
          <a:noFill/>
        </p:spPr>
      </p:pic>
      <p:sp>
        <p:nvSpPr>
          <p:cNvPr id="4" name="Slide Number Placeholder 3"/>
          <p:cNvSpPr>
            <a:spLocks noGrp="1"/>
          </p:cNvSpPr>
          <p:nvPr>
            <p:ph type="sldNum" sz="quarter" idx="12"/>
          </p:nvPr>
        </p:nvSpPr>
        <p:spPr/>
        <p:txBody>
          <a:bodyPr/>
          <a:lstStyle/>
          <a:p>
            <a:fld id="{AC224251-4B3F-45E0-8BB7-3195B7A9F9E0}" type="slidenum">
              <a:rPr lang="en-GB" smtClean="0"/>
              <a:pPr/>
              <a:t>25</a:t>
            </a:fld>
            <a:endParaRPr lang="en-GB"/>
          </a:p>
        </p:txBody>
      </p:sp>
      <p:sp>
        <p:nvSpPr>
          <p:cNvPr id="5" name="Footer Placeholder 4"/>
          <p:cNvSpPr>
            <a:spLocks noGrp="1"/>
          </p:cNvSpPr>
          <p:nvPr>
            <p:ph type="ftr" sz="quarter" idx="11"/>
          </p:nvPr>
        </p:nvSpPr>
        <p:spPr/>
        <p:txBody>
          <a:bodyPr/>
          <a:lstStyle/>
          <a:p>
            <a:r>
              <a:rPr lang="en-GB" smtClean="0"/>
              <a:t>CNR 27/11/10</a:t>
            </a:r>
            <a:endParaRPr lang="en-GB"/>
          </a:p>
        </p:txBody>
      </p:sp>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K:\Photography\P1010090.JPG"/>
          <p:cNvPicPr>
            <a:picLocks noChangeAspect="1" noChangeArrowheads="1"/>
          </p:cNvPicPr>
          <p:nvPr/>
        </p:nvPicPr>
        <p:blipFill>
          <a:blip r:embed="rId3" cstate="print"/>
          <a:srcRect/>
          <a:stretch>
            <a:fillRect/>
          </a:stretch>
        </p:blipFill>
        <p:spPr bwMode="auto">
          <a:xfrm>
            <a:off x="4067944" y="2636912"/>
            <a:ext cx="4896544" cy="3673555"/>
          </a:xfrm>
          <a:prstGeom prst="rect">
            <a:avLst/>
          </a:prstGeom>
          <a:noFill/>
        </p:spPr>
      </p:pic>
      <p:pic>
        <p:nvPicPr>
          <p:cNvPr id="9219" name="Picture 3" descr="K:\Photography\P1010088.JPG"/>
          <p:cNvPicPr>
            <a:picLocks noChangeAspect="1" noChangeArrowheads="1"/>
          </p:cNvPicPr>
          <p:nvPr/>
        </p:nvPicPr>
        <p:blipFill>
          <a:blip r:embed="rId4" cstate="print"/>
          <a:srcRect/>
          <a:stretch>
            <a:fillRect/>
          </a:stretch>
        </p:blipFill>
        <p:spPr bwMode="auto">
          <a:xfrm>
            <a:off x="179512" y="2924944"/>
            <a:ext cx="3839392" cy="2880320"/>
          </a:xfrm>
          <a:prstGeom prst="rect">
            <a:avLst/>
          </a:prstGeom>
          <a:noFill/>
        </p:spPr>
      </p:pic>
      <p:sp>
        <p:nvSpPr>
          <p:cNvPr id="4" name="Title 3"/>
          <p:cNvSpPr>
            <a:spLocks noGrp="1"/>
          </p:cNvSpPr>
          <p:nvPr>
            <p:ph type="title"/>
          </p:nvPr>
        </p:nvSpPr>
        <p:spPr/>
        <p:txBody>
          <a:bodyPr>
            <a:normAutofit/>
          </a:bodyPr>
          <a:lstStyle/>
          <a:p>
            <a:r>
              <a:rPr lang="en-GB" sz="3200" dirty="0" smtClean="0"/>
              <a:t>Ridge and furrow fields between </a:t>
            </a:r>
            <a:r>
              <a:rPr lang="en-GB" sz="3200" dirty="0" err="1" smtClean="0"/>
              <a:t>Swanbourne</a:t>
            </a:r>
            <a:r>
              <a:rPr lang="en-GB" sz="3200" dirty="0" smtClean="0"/>
              <a:t> and </a:t>
            </a:r>
            <a:r>
              <a:rPr lang="en-GB" sz="3200" dirty="0" err="1" smtClean="0"/>
              <a:t>Hoggeston</a:t>
            </a:r>
            <a:endParaRPr lang="en-GB" sz="3200" dirty="0"/>
          </a:p>
        </p:txBody>
      </p:sp>
      <p:sp>
        <p:nvSpPr>
          <p:cNvPr id="5" name="Slide Number Placeholder 4"/>
          <p:cNvSpPr>
            <a:spLocks noGrp="1"/>
          </p:cNvSpPr>
          <p:nvPr>
            <p:ph type="sldNum" sz="quarter" idx="12"/>
          </p:nvPr>
        </p:nvSpPr>
        <p:spPr/>
        <p:txBody>
          <a:bodyPr/>
          <a:lstStyle/>
          <a:p>
            <a:fld id="{AC224251-4B3F-45E0-8BB7-3195B7A9F9E0}" type="slidenum">
              <a:rPr lang="en-GB" smtClean="0"/>
              <a:pPr/>
              <a:t>26</a:t>
            </a:fld>
            <a:endParaRPr lang="en-GB"/>
          </a:p>
        </p:txBody>
      </p:sp>
      <p:sp>
        <p:nvSpPr>
          <p:cNvPr id="6" name="Footer Placeholder 5"/>
          <p:cNvSpPr>
            <a:spLocks noGrp="1"/>
          </p:cNvSpPr>
          <p:nvPr>
            <p:ph type="ftr" sz="quarter" idx="11"/>
          </p:nvPr>
        </p:nvSpPr>
        <p:spPr/>
        <p:txBody>
          <a:bodyPr/>
          <a:lstStyle/>
          <a:p>
            <a:r>
              <a:rPr lang="en-GB" smtClean="0"/>
              <a:t>CNR 27/11/10</a:t>
            </a:r>
            <a:endParaRPr lang="en-GB"/>
          </a:p>
        </p:txBody>
      </p:sp>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err="1" smtClean="0"/>
              <a:t>Saxo</a:t>
            </a:r>
            <a:r>
              <a:rPr lang="en-GB" sz="3200" dirty="0" smtClean="0"/>
              <a:t>-Norman to Medieval pottery fragments from </a:t>
            </a:r>
            <a:r>
              <a:rPr lang="en-GB" sz="3200" dirty="0" err="1" smtClean="0"/>
              <a:t>Swanbourne</a:t>
            </a:r>
            <a:endParaRPr lang="en-GB" sz="3200" dirty="0"/>
          </a:p>
        </p:txBody>
      </p:sp>
      <p:pic>
        <p:nvPicPr>
          <p:cNvPr id="6146" name="Picture 2" descr="K:\Photography\Museum donations\P1010101.JPG"/>
          <p:cNvPicPr>
            <a:picLocks noChangeAspect="1" noChangeArrowheads="1"/>
          </p:cNvPicPr>
          <p:nvPr/>
        </p:nvPicPr>
        <p:blipFill>
          <a:blip r:embed="rId3" cstate="print"/>
          <a:srcRect/>
          <a:stretch>
            <a:fillRect/>
          </a:stretch>
        </p:blipFill>
        <p:spPr bwMode="auto">
          <a:xfrm>
            <a:off x="827584" y="1988840"/>
            <a:ext cx="3038475" cy="1914525"/>
          </a:xfrm>
          <a:prstGeom prst="rect">
            <a:avLst/>
          </a:prstGeom>
          <a:noFill/>
        </p:spPr>
      </p:pic>
      <p:pic>
        <p:nvPicPr>
          <p:cNvPr id="6147" name="Picture 3" descr="K:\Photography\Museum donations\P1010112.JPG"/>
          <p:cNvPicPr>
            <a:picLocks noChangeAspect="1" noChangeArrowheads="1"/>
          </p:cNvPicPr>
          <p:nvPr/>
        </p:nvPicPr>
        <p:blipFill>
          <a:blip r:embed="rId4" cstate="print"/>
          <a:srcRect/>
          <a:stretch>
            <a:fillRect/>
          </a:stretch>
        </p:blipFill>
        <p:spPr bwMode="auto">
          <a:xfrm>
            <a:off x="6084168" y="2060848"/>
            <a:ext cx="2701925" cy="2286000"/>
          </a:xfrm>
          <a:prstGeom prst="rect">
            <a:avLst/>
          </a:prstGeom>
          <a:noFill/>
        </p:spPr>
      </p:pic>
      <p:pic>
        <p:nvPicPr>
          <p:cNvPr id="6148" name="Picture 4" descr="K:\Photography\Museum donations\P1010106.JPG"/>
          <p:cNvPicPr>
            <a:picLocks noChangeAspect="1" noChangeArrowheads="1"/>
          </p:cNvPicPr>
          <p:nvPr/>
        </p:nvPicPr>
        <p:blipFill>
          <a:blip r:embed="rId5" cstate="print"/>
          <a:srcRect/>
          <a:stretch>
            <a:fillRect/>
          </a:stretch>
        </p:blipFill>
        <p:spPr bwMode="auto">
          <a:xfrm>
            <a:off x="899592" y="4077072"/>
            <a:ext cx="3860800" cy="2438400"/>
          </a:xfrm>
          <a:prstGeom prst="rect">
            <a:avLst/>
          </a:prstGeom>
          <a:noFill/>
        </p:spPr>
      </p:pic>
      <p:sp>
        <p:nvSpPr>
          <p:cNvPr id="6" name="Slide Number Placeholder 5"/>
          <p:cNvSpPr>
            <a:spLocks noGrp="1"/>
          </p:cNvSpPr>
          <p:nvPr>
            <p:ph type="sldNum" sz="quarter" idx="12"/>
          </p:nvPr>
        </p:nvSpPr>
        <p:spPr/>
        <p:txBody>
          <a:bodyPr/>
          <a:lstStyle/>
          <a:p>
            <a:fld id="{AC224251-4B3F-45E0-8BB7-3195B7A9F9E0}" type="slidenum">
              <a:rPr lang="en-GB" smtClean="0"/>
              <a:pPr/>
              <a:t>27</a:t>
            </a:fld>
            <a:endParaRPr lang="en-GB"/>
          </a:p>
        </p:txBody>
      </p:sp>
      <p:sp>
        <p:nvSpPr>
          <p:cNvPr id="7" name="Footer Placeholder 6"/>
          <p:cNvSpPr>
            <a:spLocks noGrp="1"/>
          </p:cNvSpPr>
          <p:nvPr>
            <p:ph type="ftr" sz="quarter" idx="11"/>
          </p:nvPr>
        </p:nvSpPr>
        <p:spPr/>
        <p:txBody>
          <a:bodyPr/>
          <a:lstStyle/>
          <a:p>
            <a:r>
              <a:rPr lang="en-GB" smtClean="0"/>
              <a:t>CNR 27/11/10</a:t>
            </a:r>
            <a:endParaRPr lang="en-GB"/>
          </a:p>
        </p:txBody>
      </p:sp>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Late Saxon pottery</a:t>
            </a:r>
            <a:endParaRPr lang="en-GB" dirty="0"/>
          </a:p>
        </p:txBody>
      </p:sp>
      <p:pic>
        <p:nvPicPr>
          <p:cNvPr id="106498" name="Picture 2" descr="C:\Users\Study Desktop\Pictures\img102.jpg"/>
          <p:cNvPicPr>
            <a:picLocks noChangeAspect="1" noChangeArrowheads="1"/>
          </p:cNvPicPr>
          <p:nvPr/>
        </p:nvPicPr>
        <p:blipFill>
          <a:blip r:embed="rId3" cstate="print"/>
          <a:srcRect/>
          <a:stretch>
            <a:fillRect/>
          </a:stretch>
        </p:blipFill>
        <p:spPr bwMode="auto">
          <a:xfrm>
            <a:off x="755576" y="1628800"/>
            <a:ext cx="3208132" cy="4670152"/>
          </a:xfrm>
          <a:prstGeom prst="rect">
            <a:avLst/>
          </a:prstGeom>
          <a:noFill/>
        </p:spPr>
      </p:pic>
      <p:pic>
        <p:nvPicPr>
          <p:cNvPr id="106499" name="Picture 3" descr="K:\Photography\Museum donations\P1010101.JPG"/>
          <p:cNvPicPr>
            <a:picLocks noChangeAspect="1" noChangeArrowheads="1"/>
          </p:cNvPicPr>
          <p:nvPr/>
        </p:nvPicPr>
        <p:blipFill>
          <a:blip r:embed="rId4" cstate="print"/>
          <a:srcRect/>
          <a:stretch>
            <a:fillRect/>
          </a:stretch>
        </p:blipFill>
        <p:spPr bwMode="auto">
          <a:xfrm>
            <a:off x="4139952" y="2564904"/>
            <a:ext cx="4685535" cy="2952328"/>
          </a:xfrm>
          <a:prstGeom prst="rect">
            <a:avLst/>
          </a:prstGeom>
          <a:noFill/>
        </p:spPr>
      </p:pic>
      <p:sp>
        <p:nvSpPr>
          <p:cNvPr id="5" name="Slide Number Placeholder 4"/>
          <p:cNvSpPr>
            <a:spLocks noGrp="1"/>
          </p:cNvSpPr>
          <p:nvPr>
            <p:ph type="sldNum" sz="quarter" idx="12"/>
          </p:nvPr>
        </p:nvSpPr>
        <p:spPr/>
        <p:txBody>
          <a:bodyPr/>
          <a:lstStyle/>
          <a:p>
            <a:fld id="{AC224251-4B3F-45E0-8BB7-3195B7A9F9E0}" type="slidenum">
              <a:rPr lang="en-GB" smtClean="0"/>
              <a:pPr/>
              <a:t>28</a:t>
            </a:fld>
            <a:endParaRPr lang="en-GB"/>
          </a:p>
        </p:txBody>
      </p:sp>
      <p:sp>
        <p:nvSpPr>
          <p:cNvPr id="6" name="Footer Placeholder 5"/>
          <p:cNvSpPr>
            <a:spLocks noGrp="1"/>
          </p:cNvSpPr>
          <p:nvPr>
            <p:ph type="ftr" sz="quarter" idx="11"/>
          </p:nvPr>
        </p:nvSpPr>
        <p:spPr/>
        <p:txBody>
          <a:bodyPr/>
          <a:lstStyle/>
          <a:p>
            <a:r>
              <a:rPr lang="en-GB" smtClean="0"/>
              <a:t>CNR 27/11/10</a:t>
            </a:r>
            <a:endParaRPr lang="en-GB"/>
          </a:p>
        </p:txBody>
      </p:sp>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Medieval pottery from an excavation at George Street, Aylesbury"/>
          <p:cNvPicPr>
            <a:picLocks noChangeAspect="1" noChangeArrowheads="1"/>
          </p:cNvPicPr>
          <p:nvPr/>
        </p:nvPicPr>
        <p:blipFill>
          <a:blip r:embed="rId3" cstate="print"/>
          <a:srcRect/>
          <a:stretch>
            <a:fillRect/>
          </a:stretch>
        </p:blipFill>
        <p:spPr bwMode="auto">
          <a:xfrm>
            <a:off x="2555776" y="1556792"/>
            <a:ext cx="3458721" cy="4680520"/>
          </a:xfrm>
          <a:prstGeom prst="rect">
            <a:avLst/>
          </a:prstGeom>
          <a:noFill/>
        </p:spPr>
      </p:pic>
      <p:sp>
        <p:nvSpPr>
          <p:cNvPr id="3" name="Title 2"/>
          <p:cNvSpPr>
            <a:spLocks noGrp="1"/>
          </p:cNvSpPr>
          <p:nvPr>
            <p:ph type="title"/>
          </p:nvPr>
        </p:nvSpPr>
        <p:spPr/>
        <p:txBody>
          <a:bodyPr/>
          <a:lstStyle/>
          <a:p>
            <a:r>
              <a:rPr lang="en-GB" dirty="0" smtClean="0"/>
              <a:t>Medieval pottery</a:t>
            </a:r>
            <a:endParaRPr lang="en-GB" dirty="0"/>
          </a:p>
        </p:txBody>
      </p:sp>
      <p:sp>
        <p:nvSpPr>
          <p:cNvPr id="4" name="Slide Number Placeholder 3"/>
          <p:cNvSpPr>
            <a:spLocks noGrp="1"/>
          </p:cNvSpPr>
          <p:nvPr>
            <p:ph type="sldNum" sz="quarter" idx="12"/>
          </p:nvPr>
        </p:nvSpPr>
        <p:spPr/>
        <p:txBody>
          <a:bodyPr/>
          <a:lstStyle/>
          <a:p>
            <a:fld id="{AC224251-4B3F-45E0-8BB7-3195B7A9F9E0}" type="slidenum">
              <a:rPr lang="en-GB" smtClean="0"/>
              <a:pPr/>
              <a:t>29</a:t>
            </a:fld>
            <a:endParaRPr lang="en-GB"/>
          </a:p>
        </p:txBody>
      </p:sp>
      <p:sp>
        <p:nvSpPr>
          <p:cNvPr id="5" name="Footer Placeholder 4"/>
          <p:cNvSpPr>
            <a:spLocks noGrp="1"/>
          </p:cNvSpPr>
          <p:nvPr>
            <p:ph type="ftr" sz="quarter" idx="11"/>
          </p:nvPr>
        </p:nvSpPr>
        <p:spPr/>
        <p:txBody>
          <a:bodyPr/>
          <a:lstStyle/>
          <a:p>
            <a:r>
              <a:rPr lang="en-GB" smtClean="0"/>
              <a:t>CNR 27/11/10</a:t>
            </a:r>
            <a:endParaRPr lang="en-GB"/>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a:bodyPr>
          <a:lstStyle/>
          <a:p>
            <a:r>
              <a:rPr lang="en-GB" sz="2400" dirty="0" smtClean="0"/>
              <a:t>Geological map of </a:t>
            </a:r>
            <a:r>
              <a:rPr lang="en-GB" sz="2400" dirty="0" err="1" smtClean="0"/>
              <a:t>Swanbourne</a:t>
            </a:r>
            <a:endParaRPr lang="en-GB" sz="2400" dirty="0"/>
          </a:p>
        </p:txBody>
      </p:sp>
      <p:pic>
        <p:nvPicPr>
          <p:cNvPr id="1026" name="Picture 2" descr="K:\Photography\Geological map of Swanbourne.jpg"/>
          <p:cNvPicPr>
            <a:picLocks noChangeAspect="1" noChangeArrowheads="1"/>
          </p:cNvPicPr>
          <p:nvPr/>
        </p:nvPicPr>
        <p:blipFill>
          <a:blip r:embed="rId3" cstate="print"/>
          <a:srcRect/>
          <a:stretch>
            <a:fillRect/>
          </a:stretch>
        </p:blipFill>
        <p:spPr bwMode="auto">
          <a:xfrm>
            <a:off x="1547664" y="764704"/>
            <a:ext cx="5971438" cy="5904656"/>
          </a:xfrm>
          <a:prstGeom prst="rect">
            <a:avLst/>
          </a:prstGeom>
          <a:noFill/>
        </p:spPr>
      </p:pic>
      <p:sp>
        <p:nvSpPr>
          <p:cNvPr id="4" name="Slide Number Placeholder 3"/>
          <p:cNvSpPr>
            <a:spLocks noGrp="1"/>
          </p:cNvSpPr>
          <p:nvPr>
            <p:ph type="sldNum" sz="quarter" idx="12"/>
          </p:nvPr>
        </p:nvSpPr>
        <p:spPr/>
        <p:txBody>
          <a:bodyPr/>
          <a:lstStyle/>
          <a:p>
            <a:fld id="{AC224251-4B3F-45E0-8BB7-3195B7A9F9E0}" type="slidenum">
              <a:rPr lang="en-GB" smtClean="0"/>
              <a:pPr/>
              <a:t>3</a:t>
            </a:fld>
            <a:endParaRPr lang="en-GB"/>
          </a:p>
        </p:txBody>
      </p:sp>
      <p:sp>
        <p:nvSpPr>
          <p:cNvPr id="5" name="Footer Placeholder 4"/>
          <p:cNvSpPr>
            <a:spLocks noGrp="1"/>
          </p:cNvSpPr>
          <p:nvPr>
            <p:ph type="ftr" sz="quarter" idx="11"/>
          </p:nvPr>
        </p:nvSpPr>
        <p:spPr/>
        <p:txBody>
          <a:bodyPr/>
          <a:lstStyle/>
          <a:p>
            <a:r>
              <a:rPr lang="en-GB" smtClean="0"/>
              <a:t>CNR 27/11/10</a:t>
            </a:r>
            <a:endParaRPr lang="en-GB"/>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lue Willow Pottery"/>
          <p:cNvPicPr>
            <a:picLocks noChangeAspect="1" noChangeArrowheads="1"/>
          </p:cNvPicPr>
          <p:nvPr/>
        </p:nvPicPr>
        <p:blipFill>
          <a:blip r:embed="rId3" cstate="print"/>
          <a:srcRect/>
          <a:stretch>
            <a:fillRect/>
          </a:stretch>
        </p:blipFill>
        <p:spPr bwMode="auto">
          <a:xfrm>
            <a:off x="1043608" y="3429000"/>
            <a:ext cx="2857500" cy="1876425"/>
          </a:xfrm>
          <a:prstGeom prst="rect">
            <a:avLst/>
          </a:prstGeom>
          <a:noFill/>
        </p:spPr>
      </p:pic>
      <p:pic>
        <p:nvPicPr>
          <p:cNvPr id="2052" name="Picture 4" descr="Blue Willow Pottery"/>
          <p:cNvPicPr>
            <a:picLocks noChangeAspect="1" noChangeArrowheads="1"/>
          </p:cNvPicPr>
          <p:nvPr/>
        </p:nvPicPr>
        <p:blipFill>
          <a:blip r:embed="rId4" cstate="print"/>
          <a:srcRect/>
          <a:stretch>
            <a:fillRect/>
          </a:stretch>
        </p:blipFill>
        <p:spPr bwMode="auto">
          <a:xfrm>
            <a:off x="5508104" y="2996952"/>
            <a:ext cx="2857500" cy="2438400"/>
          </a:xfrm>
          <a:prstGeom prst="rect">
            <a:avLst/>
          </a:prstGeom>
          <a:noFill/>
        </p:spPr>
      </p:pic>
      <p:graphicFrame>
        <p:nvGraphicFramePr>
          <p:cNvPr id="4" name="Table 3"/>
          <p:cNvGraphicFramePr>
            <a:graphicFrameLocks noGrp="1"/>
          </p:cNvGraphicFramePr>
          <p:nvPr/>
        </p:nvGraphicFramePr>
        <p:xfrm>
          <a:off x="1547664" y="548680"/>
          <a:ext cx="6096000" cy="2194560"/>
        </p:xfrm>
        <a:graphic>
          <a:graphicData uri="http://schemas.openxmlformats.org/drawingml/2006/table">
            <a:tbl>
              <a:tblPr/>
              <a:tblGrid>
                <a:gridCol w="6096000"/>
              </a:tblGrid>
              <a:tr h="0">
                <a:tc>
                  <a:txBody>
                    <a:bodyPr/>
                    <a:lstStyle/>
                    <a:p>
                      <a:endParaRPr lang="en-GB" dirty="0"/>
                    </a:p>
                  </a:txBody>
                  <a:tcPr marL="0" marR="0" marT="0" marB="0" anchor="ctr">
                    <a:lnL>
                      <a:noFill/>
                    </a:lnL>
                    <a:lnR>
                      <a:noFill/>
                    </a:lnR>
                    <a:lnT>
                      <a:noFill/>
                    </a:lnT>
                    <a:lnB>
                      <a:noFill/>
                    </a:lnB>
                  </a:tcPr>
                </a:tc>
              </a:tr>
              <a:tr h="0">
                <a:tc>
                  <a:txBody>
                    <a:bodyPr/>
                    <a:lstStyle/>
                    <a:p>
                      <a:pPr algn="l"/>
                      <a:r>
                        <a:rPr lang="en-GB" b="1">
                          <a:latin typeface="Arial"/>
                        </a:rPr>
                        <a:t>Blue Willow Pottery </a:t>
                      </a:r>
                    </a:p>
                  </a:txBody>
                  <a:tcPr marL="0" marR="0" marT="0" marB="0">
                    <a:lnL>
                      <a:noFill/>
                    </a:lnL>
                    <a:lnR>
                      <a:noFill/>
                    </a:lnR>
                    <a:lnT>
                      <a:noFill/>
                    </a:lnT>
                    <a:lnB>
                      <a:noFill/>
                    </a:lnB>
                  </a:tcPr>
                </a:tc>
              </a:tr>
              <a:tr h="0">
                <a:tc>
                  <a:txBody>
                    <a:bodyPr/>
                    <a:lstStyle/>
                    <a:p>
                      <a:pPr algn="l" fontAlgn="t"/>
                      <a:r>
                        <a:rPr lang="en-GB" dirty="0">
                          <a:latin typeface="Arial"/>
                        </a:rPr>
                        <a:t>Blue Willow pottery was </a:t>
                      </a:r>
                      <a:r>
                        <a:rPr lang="en-GB" dirty="0" smtClean="0">
                          <a:latin typeface="Arial"/>
                        </a:rPr>
                        <a:t>in common </a:t>
                      </a:r>
                      <a:r>
                        <a:rPr lang="en-GB" dirty="0" err="1" smtClean="0">
                          <a:latin typeface="Arial"/>
                        </a:rPr>
                        <a:t>useage</a:t>
                      </a:r>
                      <a:r>
                        <a:rPr lang="en-GB" dirty="0" smtClean="0">
                          <a:latin typeface="Arial"/>
                        </a:rPr>
                        <a:t> in the 1700s. It</a:t>
                      </a:r>
                      <a:r>
                        <a:rPr lang="en-GB" baseline="0" dirty="0" smtClean="0">
                          <a:latin typeface="Arial"/>
                        </a:rPr>
                        <a:t> was f</a:t>
                      </a:r>
                      <a:r>
                        <a:rPr lang="en-GB" dirty="0" smtClean="0">
                          <a:latin typeface="Arial"/>
                        </a:rPr>
                        <a:t>irst </a:t>
                      </a:r>
                      <a:r>
                        <a:rPr lang="en-GB" dirty="0">
                          <a:latin typeface="Arial"/>
                        </a:rPr>
                        <a:t>manufactured at </a:t>
                      </a:r>
                      <a:r>
                        <a:rPr lang="en-GB" dirty="0" err="1">
                          <a:latin typeface="Arial"/>
                        </a:rPr>
                        <a:t>Caughley</a:t>
                      </a:r>
                      <a:r>
                        <a:rPr lang="en-GB" dirty="0">
                          <a:latin typeface="Arial"/>
                        </a:rPr>
                        <a:t> Pottery Works </a:t>
                      </a:r>
                      <a:r>
                        <a:rPr lang="en-GB" baseline="0" dirty="0" smtClean="0">
                          <a:latin typeface="Arial"/>
                        </a:rPr>
                        <a:t> by Thomas Turner.</a:t>
                      </a:r>
                      <a:r>
                        <a:rPr lang="en-GB" dirty="0" smtClean="0">
                          <a:latin typeface="Arial"/>
                        </a:rPr>
                        <a:t> </a:t>
                      </a:r>
                      <a:r>
                        <a:rPr lang="en-GB" dirty="0">
                          <a:latin typeface="Arial"/>
                        </a:rPr>
                        <a:t>Blue Willow pieces quickly grew to become popular dishes for use in the home</a:t>
                      </a:r>
                      <a:r>
                        <a:rPr lang="en-GB" dirty="0" smtClean="0">
                          <a:latin typeface="Arial"/>
                        </a:rPr>
                        <a:t>.  Fragments are common in gardens around </a:t>
                      </a:r>
                      <a:r>
                        <a:rPr lang="en-GB" dirty="0" err="1" smtClean="0">
                          <a:latin typeface="Arial"/>
                        </a:rPr>
                        <a:t>Swanbourne</a:t>
                      </a:r>
                      <a:r>
                        <a:rPr lang="en-GB" dirty="0" smtClean="0">
                          <a:latin typeface="Arial"/>
                        </a:rPr>
                        <a:t>.</a:t>
                      </a:r>
                      <a:r>
                        <a:rPr lang="en-GB" dirty="0">
                          <a:latin typeface="Arial"/>
                        </a:rPr>
                        <a:t/>
                      </a:r>
                      <a:br>
                        <a:rPr lang="en-GB" dirty="0">
                          <a:latin typeface="Arial"/>
                        </a:rPr>
                      </a:br>
                      <a:endParaRPr lang="en-GB" dirty="0">
                        <a:latin typeface="Arial"/>
                      </a:endParaRPr>
                    </a:p>
                  </a:txBody>
                  <a:tcPr marL="0" marR="95250" marT="0" marB="0">
                    <a:lnL>
                      <a:noFill/>
                    </a:lnL>
                    <a:lnR>
                      <a:noFill/>
                    </a:lnR>
                    <a:lnT>
                      <a:noFill/>
                    </a:lnT>
                    <a:lnB>
                      <a:noFill/>
                    </a:lnB>
                  </a:tcPr>
                </a:tc>
              </a:tr>
            </a:tbl>
          </a:graphicData>
        </a:graphic>
      </p:graphicFrame>
      <p:sp>
        <p:nvSpPr>
          <p:cNvPr id="2053" name="Rectangle 5"/>
          <p:cNvSpPr>
            <a:spLocks noChangeArrowheads="1"/>
          </p:cNvSpPr>
          <p:nvPr/>
        </p:nvSpPr>
        <p:spPr bwMode="auto">
          <a:xfrm>
            <a:off x="0" y="-48399"/>
            <a:ext cx="184731"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AC224251-4B3F-45E0-8BB7-3195B7A9F9E0}" type="slidenum">
              <a:rPr lang="en-GB" smtClean="0"/>
              <a:pPr/>
              <a:t>30</a:t>
            </a:fld>
            <a:endParaRPr lang="en-GB"/>
          </a:p>
        </p:txBody>
      </p:sp>
      <p:sp>
        <p:nvSpPr>
          <p:cNvPr id="7" name="Footer Placeholder 6"/>
          <p:cNvSpPr>
            <a:spLocks noGrp="1"/>
          </p:cNvSpPr>
          <p:nvPr>
            <p:ph type="ftr" sz="quarter" idx="11"/>
          </p:nvPr>
        </p:nvSpPr>
        <p:spPr/>
        <p:txBody>
          <a:bodyPr/>
          <a:lstStyle/>
          <a:p>
            <a:r>
              <a:rPr lang="en-GB" smtClean="0"/>
              <a:t>CNR 27/11/10</a:t>
            </a:r>
            <a:endParaRPr lang="en-GB"/>
          </a:p>
        </p:txBody>
      </p:sp>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Photography\P1010099.JPG"/>
          <p:cNvPicPr>
            <a:picLocks noChangeAspect="1" noChangeArrowheads="1"/>
          </p:cNvPicPr>
          <p:nvPr/>
        </p:nvPicPr>
        <p:blipFill>
          <a:blip r:embed="rId3" cstate="print"/>
          <a:srcRect/>
          <a:stretch>
            <a:fillRect/>
          </a:stretch>
        </p:blipFill>
        <p:spPr bwMode="auto">
          <a:xfrm>
            <a:off x="251520" y="1628800"/>
            <a:ext cx="4895016" cy="3672408"/>
          </a:xfrm>
          <a:prstGeom prst="rect">
            <a:avLst/>
          </a:prstGeom>
          <a:noFill/>
        </p:spPr>
      </p:pic>
      <p:pic>
        <p:nvPicPr>
          <p:cNvPr id="5123" name="Picture 3" descr="K:\Photography\P1010100.JPG"/>
          <p:cNvPicPr>
            <a:picLocks noChangeAspect="1" noChangeArrowheads="1"/>
          </p:cNvPicPr>
          <p:nvPr/>
        </p:nvPicPr>
        <p:blipFill>
          <a:blip r:embed="rId4" cstate="print"/>
          <a:srcRect/>
          <a:stretch>
            <a:fillRect/>
          </a:stretch>
        </p:blipFill>
        <p:spPr bwMode="auto">
          <a:xfrm>
            <a:off x="4788024" y="3140968"/>
            <a:ext cx="4130675" cy="3098800"/>
          </a:xfrm>
          <a:prstGeom prst="rect">
            <a:avLst/>
          </a:prstGeom>
          <a:noFill/>
        </p:spPr>
      </p:pic>
      <p:sp>
        <p:nvSpPr>
          <p:cNvPr id="4" name="Title 3"/>
          <p:cNvSpPr>
            <a:spLocks noGrp="1"/>
          </p:cNvSpPr>
          <p:nvPr>
            <p:ph type="title"/>
          </p:nvPr>
        </p:nvSpPr>
        <p:spPr>
          <a:xfrm>
            <a:off x="457200" y="274638"/>
            <a:ext cx="8435280" cy="922114"/>
          </a:xfrm>
        </p:spPr>
        <p:txBody>
          <a:bodyPr>
            <a:normAutofit fontScale="90000"/>
          </a:bodyPr>
          <a:lstStyle/>
          <a:p>
            <a:r>
              <a:rPr lang="en-GB" sz="2400" dirty="0" err="1" smtClean="0"/>
              <a:t>Comparision</a:t>
            </a:r>
            <a:r>
              <a:rPr lang="en-GB" sz="2400" dirty="0" smtClean="0"/>
              <a:t> of early willow leaf with brush strokes (left) with later willow leaf with transfer background dots (right).  </a:t>
            </a:r>
            <a:endParaRPr lang="en-GB" sz="2400" dirty="0"/>
          </a:p>
        </p:txBody>
      </p:sp>
      <p:sp>
        <p:nvSpPr>
          <p:cNvPr id="5" name="Slide Number Placeholder 4"/>
          <p:cNvSpPr>
            <a:spLocks noGrp="1"/>
          </p:cNvSpPr>
          <p:nvPr>
            <p:ph type="sldNum" sz="quarter" idx="12"/>
          </p:nvPr>
        </p:nvSpPr>
        <p:spPr/>
        <p:txBody>
          <a:bodyPr/>
          <a:lstStyle/>
          <a:p>
            <a:fld id="{AC224251-4B3F-45E0-8BB7-3195B7A9F9E0}" type="slidenum">
              <a:rPr lang="en-GB" smtClean="0"/>
              <a:pPr/>
              <a:t>31</a:t>
            </a:fld>
            <a:endParaRPr lang="en-GB"/>
          </a:p>
        </p:txBody>
      </p:sp>
      <p:sp>
        <p:nvSpPr>
          <p:cNvPr id="6" name="Footer Placeholder 5"/>
          <p:cNvSpPr>
            <a:spLocks noGrp="1"/>
          </p:cNvSpPr>
          <p:nvPr>
            <p:ph type="ftr" sz="quarter" idx="11"/>
          </p:nvPr>
        </p:nvSpPr>
        <p:spPr/>
        <p:txBody>
          <a:bodyPr/>
          <a:lstStyle/>
          <a:p>
            <a:r>
              <a:rPr lang="en-GB" smtClean="0"/>
              <a:t>CNR 27/11/10</a:t>
            </a:r>
            <a:endParaRPr lang="en-GB"/>
          </a:p>
        </p:txBody>
      </p:sp>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What you might expect to dig up – examples from Station Road</a:t>
            </a:r>
            <a:endParaRPr lang="en-GB" sz="3200" dirty="0"/>
          </a:p>
        </p:txBody>
      </p:sp>
      <p:pic>
        <p:nvPicPr>
          <p:cNvPr id="14338" name="Picture 2" descr="K:\Photography\Artifacts from Swanbourne\Garden willow leaf pottery fragments, Swanbourne.jpg"/>
          <p:cNvPicPr>
            <a:picLocks noChangeAspect="1" noChangeArrowheads="1"/>
          </p:cNvPicPr>
          <p:nvPr/>
        </p:nvPicPr>
        <p:blipFill>
          <a:blip r:embed="rId3" cstate="print"/>
          <a:srcRect/>
          <a:stretch>
            <a:fillRect/>
          </a:stretch>
        </p:blipFill>
        <p:spPr bwMode="auto">
          <a:xfrm>
            <a:off x="1043608" y="2420888"/>
            <a:ext cx="2856979" cy="3640877"/>
          </a:xfrm>
          <a:prstGeom prst="rect">
            <a:avLst/>
          </a:prstGeom>
          <a:noFill/>
        </p:spPr>
      </p:pic>
      <p:pic>
        <p:nvPicPr>
          <p:cNvPr id="14339" name="Picture 3" descr="K:\Photography\Artifacts from Swanbourne\Fossils from Swanbourne.jpg"/>
          <p:cNvPicPr>
            <a:picLocks noChangeAspect="1" noChangeArrowheads="1"/>
          </p:cNvPicPr>
          <p:nvPr/>
        </p:nvPicPr>
        <p:blipFill>
          <a:blip r:embed="rId4" cstate="print"/>
          <a:srcRect/>
          <a:stretch>
            <a:fillRect/>
          </a:stretch>
        </p:blipFill>
        <p:spPr bwMode="auto">
          <a:xfrm>
            <a:off x="4860032" y="3429000"/>
            <a:ext cx="3444651" cy="2088232"/>
          </a:xfrm>
          <a:prstGeom prst="rect">
            <a:avLst/>
          </a:prstGeom>
          <a:noFill/>
        </p:spPr>
      </p:pic>
      <p:sp>
        <p:nvSpPr>
          <p:cNvPr id="5" name="Slide Number Placeholder 4"/>
          <p:cNvSpPr>
            <a:spLocks noGrp="1"/>
          </p:cNvSpPr>
          <p:nvPr>
            <p:ph type="sldNum" sz="quarter" idx="12"/>
          </p:nvPr>
        </p:nvSpPr>
        <p:spPr/>
        <p:txBody>
          <a:bodyPr/>
          <a:lstStyle/>
          <a:p>
            <a:fld id="{AC224251-4B3F-45E0-8BB7-3195B7A9F9E0}" type="slidenum">
              <a:rPr lang="en-GB" smtClean="0"/>
              <a:pPr/>
              <a:t>32</a:t>
            </a:fld>
            <a:endParaRPr lang="en-GB"/>
          </a:p>
        </p:txBody>
      </p:sp>
      <p:sp>
        <p:nvSpPr>
          <p:cNvPr id="6" name="Footer Placeholder 5"/>
          <p:cNvSpPr>
            <a:spLocks noGrp="1"/>
          </p:cNvSpPr>
          <p:nvPr>
            <p:ph type="ftr" sz="quarter" idx="11"/>
          </p:nvPr>
        </p:nvSpPr>
        <p:spPr/>
        <p:txBody>
          <a:bodyPr/>
          <a:lstStyle/>
          <a:p>
            <a:r>
              <a:rPr lang="en-GB" smtClean="0"/>
              <a:t>CNR 27/11/10</a:t>
            </a:r>
            <a:endParaRPr lang="en-GB"/>
          </a:p>
        </p:txBody>
      </p:sp>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Photography\P1010095.JPG"/>
          <p:cNvPicPr>
            <a:picLocks noChangeAspect="1" noChangeArrowheads="1"/>
          </p:cNvPicPr>
          <p:nvPr/>
        </p:nvPicPr>
        <p:blipFill>
          <a:blip r:embed="rId3" cstate="print"/>
          <a:srcRect/>
          <a:stretch>
            <a:fillRect/>
          </a:stretch>
        </p:blipFill>
        <p:spPr bwMode="auto">
          <a:xfrm>
            <a:off x="2123728" y="2132856"/>
            <a:ext cx="4824536" cy="3619459"/>
          </a:xfrm>
          <a:prstGeom prst="rect">
            <a:avLst/>
          </a:prstGeom>
          <a:noFill/>
        </p:spPr>
      </p:pic>
      <p:sp>
        <p:nvSpPr>
          <p:cNvPr id="3" name="Title 2"/>
          <p:cNvSpPr>
            <a:spLocks noGrp="1"/>
          </p:cNvSpPr>
          <p:nvPr>
            <p:ph type="title"/>
          </p:nvPr>
        </p:nvSpPr>
        <p:spPr/>
        <p:txBody>
          <a:bodyPr>
            <a:noAutofit/>
          </a:bodyPr>
          <a:lstStyle/>
          <a:p>
            <a:r>
              <a:rPr lang="en-GB" sz="3200" dirty="0" smtClean="0"/>
              <a:t>Clay pipe fragments date from the 17</a:t>
            </a:r>
            <a:r>
              <a:rPr lang="en-GB" sz="3200" baseline="30000" dirty="0" smtClean="0"/>
              <a:t>th</a:t>
            </a:r>
            <a:r>
              <a:rPr lang="en-GB" sz="3200" dirty="0" smtClean="0"/>
              <a:t> to the 19</a:t>
            </a:r>
            <a:r>
              <a:rPr lang="en-GB" sz="3200" baseline="30000" dirty="0" smtClean="0"/>
              <a:t>th</a:t>
            </a:r>
            <a:r>
              <a:rPr lang="en-GB" sz="3200" dirty="0" smtClean="0"/>
              <a:t> century  (from Charlton Close)</a:t>
            </a:r>
            <a:endParaRPr lang="en-GB" sz="3200" dirty="0"/>
          </a:p>
        </p:txBody>
      </p:sp>
      <p:sp>
        <p:nvSpPr>
          <p:cNvPr id="4" name="Slide Number Placeholder 3"/>
          <p:cNvSpPr>
            <a:spLocks noGrp="1"/>
          </p:cNvSpPr>
          <p:nvPr>
            <p:ph type="sldNum" sz="quarter" idx="12"/>
          </p:nvPr>
        </p:nvSpPr>
        <p:spPr/>
        <p:txBody>
          <a:bodyPr/>
          <a:lstStyle/>
          <a:p>
            <a:fld id="{AC224251-4B3F-45E0-8BB7-3195B7A9F9E0}" type="slidenum">
              <a:rPr lang="en-GB" smtClean="0"/>
              <a:pPr/>
              <a:t>33</a:t>
            </a:fld>
            <a:endParaRPr lang="en-GB"/>
          </a:p>
        </p:txBody>
      </p:sp>
      <p:sp>
        <p:nvSpPr>
          <p:cNvPr id="5" name="Footer Placeholder 4"/>
          <p:cNvSpPr>
            <a:spLocks noGrp="1"/>
          </p:cNvSpPr>
          <p:nvPr>
            <p:ph type="ftr" sz="quarter" idx="11"/>
          </p:nvPr>
        </p:nvSpPr>
        <p:spPr/>
        <p:txBody>
          <a:bodyPr/>
          <a:lstStyle/>
          <a:p>
            <a:r>
              <a:rPr lang="en-GB" smtClean="0"/>
              <a:t>CNR 27/11/10</a:t>
            </a:r>
            <a:endParaRPr lang="en-GB"/>
          </a:p>
        </p:txBody>
      </p:sp>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Metal objects – Station Road</a:t>
            </a:r>
            <a:endParaRPr lang="en-GB" sz="3600" dirty="0"/>
          </a:p>
        </p:txBody>
      </p:sp>
      <p:pic>
        <p:nvPicPr>
          <p:cNvPr id="107522" name="Picture 2" descr="K:\Photography\DCIM\100_PANA\P1000876.JPG"/>
          <p:cNvPicPr>
            <a:picLocks noChangeAspect="1" noChangeArrowheads="1"/>
          </p:cNvPicPr>
          <p:nvPr/>
        </p:nvPicPr>
        <p:blipFill>
          <a:blip r:embed="rId3" cstate="print"/>
          <a:srcRect/>
          <a:stretch>
            <a:fillRect/>
          </a:stretch>
        </p:blipFill>
        <p:spPr bwMode="auto">
          <a:xfrm>
            <a:off x="755576" y="2492896"/>
            <a:ext cx="3348880" cy="2511660"/>
          </a:xfrm>
          <a:prstGeom prst="rect">
            <a:avLst/>
          </a:prstGeom>
          <a:noFill/>
        </p:spPr>
      </p:pic>
      <p:pic>
        <p:nvPicPr>
          <p:cNvPr id="107523" name="Picture 3" descr="K:\Photography\DCIM\100_PANA\P1000885.JPG"/>
          <p:cNvPicPr>
            <a:picLocks noChangeAspect="1" noChangeArrowheads="1"/>
          </p:cNvPicPr>
          <p:nvPr/>
        </p:nvPicPr>
        <p:blipFill>
          <a:blip r:embed="rId4" cstate="print"/>
          <a:srcRect/>
          <a:stretch>
            <a:fillRect/>
          </a:stretch>
        </p:blipFill>
        <p:spPr bwMode="auto">
          <a:xfrm>
            <a:off x="4788024" y="2276872"/>
            <a:ext cx="3600399" cy="2743161"/>
          </a:xfrm>
          <a:prstGeom prst="rect">
            <a:avLst/>
          </a:prstGeom>
          <a:noFill/>
        </p:spPr>
      </p:pic>
      <p:sp>
        <p:nvSpPr>
          <p:cNvPr id="5" name="Slide Number Placeholder 4"/>
          <p:cNvSpPr>
            <a:spLocks noGrp="1"/>
          </p:cNvSpPr>
          <p:nvPr>
            <p:ph type="sldNum" sz="quarter" idx="12"/>
          </p:nvPr>
        </p:nvSpPr>
        <p:spPr/>
        <p:txBody>
          <a:bodyPr/>
          <a:lstStyle/>
          <a:p>
            <a:fld id="{AC224251-4B3F-45E0-8BB7-3195B7A9F9E0}" type="slidenum">
              <a:rPr lang="en-GB" smtClean="0"/>
              <a:pPr/>
              <a:t>34</a:t>
            </a:fld>
            <a:endParaRPr lang="en-GB"/>
          </a:p>
        </p:txBody>
      </p:sp>
      <p:sp>
        <p:nvSpPr>
          <p:cNvPr id="6" name="Footer Placeholder 5"/>
          <p:cNvSpPr>
            <a:spLocks noGrp="1"/>
          </p:cNvSpPr>
          <p:nvPr>
            <p:ph type="ftr" sz="quarter" idx="11"/>
          </p:nvPr>
        </p:nvSpPr>
        <p:spPr/>
        <p:txBody>
          <a:bodyPr/>
          <a:lstStyle/>
          <a:p>
            <a:r>
              <a:rPr lang="en-GB" smtClean="0"/>
              <a:t>CNR 27/11/10</a:t>
            </a:r>
            <a:endParaRPr lang="en-GB"/>
          </a:p>
        </p:txBody>
      </p:sp>
    </p:spTree>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Photography\P1010096.JPG"/>
          <p:cNvPicPr>
            <a:picLocks noChangeAspect="1" noChangeArrowheads="1"/>
          </p:cNvPicPr>
          <p:nvPr/>
        </p:nvPicPr>
        <p:blipFill>
          <a:blip r:embed="rId3" cstate="print"/>
          <a:srcRect/>
          <a:stretch>
            <a:fillRect/>
          </a:stretch>
        </p:blipFill>
        <p:spPr bwMode="auto">
          <a:xfrm>
            <a:off x="2051720" y="1988840"/>
            <a:ext cx="4831080" cy="3622040"/>
          </a:xfrm>
          <a:prstGeom prst="rect">
            <a:avLst/>
          </a:prstGeom>
          <a:noFill/>
        </p:spPr>
      </p:pic>
      <p:sp>
        <p:nvSpPr>
          <p:cNvPr id="3" name="Title 2"/>
          <p:cNvSpPr>
            <a:spLocks noGrp="1"/>
          </p:cNvSpPr>
          <p:nvPr>
            <p:ph type="title"/>
          </p:nvPr>
        </p:nvSpPr>
        <p:spPr/>
        <p:txBody>
          <a:bodyPr>
            <a:normAutofit/>
          </a:bodyPr>
          <a:lstStyle/>
          <a:p>
            <a:r>
              <a:rPr lang="en-GB" sz="3200" dirty="0" smtClean="0"/>
              <a:t>Great Western Railway employee’s brass button</a:t>
            </a:r>
            <a:endParaRPr lang="en-GB" sz="3200" dirty="0"/>
          </a:p>
        </p:txBody>
      </p:sp>
      <p:sp>
        <p:nvSpPr>
          <p:cNvPr id="4" name="Slide Number Placeholder 3"/>
          <p:cNvSpPr>
            <a:spLocks noGrp="1"/>
          </p:cNvSpPr>
          <p:nvPr>
            <p:ph type="sldNum" sz="quarter" idx="12"/>
          </p:nvPr>
        </p:nvSpPr>
        <p:spPr/>
        <p:txBody>
          <a:bodyPr/>
          <a:lstStyle/>
          <a:p>
            <a:fld id="{AC224251-4B3F-45E0-8BB7-3195B7A9F9E0}" type="slidenum">
              <a:rPr lang="en-GB" smtClean="0"/>
              <a:pPr/>
              <a:t>35</a:t>
            </a:fld>
            <a:endParaRPr lang="en-GB"/>
          </a:p>
        </p:txBody>
      </p:sp>
      <p:sp>
        <p:nvSpPr>
          <p:cNvPr id="5" name="Footer Placeholder 4"/>
          <p:cNvSpPr>
            <a:spLocks noGrp="1"/>
          </p:cNvSpPr>
          <p:nvPr>
            <p:ph type="ftr" sz="quarter" idx="11"/>
          </p:nvPr>
        </p:nvSpPr>
        <p:spPr/>
        <p:txBody>
          <a:bodyPr/>
          <a:lstStyle/>
          <a:p>
            <a:r>
              <a:rPr lang="en-GB" smtClean="0"/>
              <a:t>CNR 27/11/10</a:t>
            </a:r>
            <a:endParaRPr lang="en-GB"/>
          </a:p>
        </p:txBody>
      </p:sp>
    </p:spTree>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End</a:t>
            </a:r>
            <a:endParaRPr lang="en-GB" dirty="0"/>
          </a:p>
        </p:txBody>
      </p:sp>
      <p:sp>
        <p:nvSpPr>
          <p:cNvPr id="3" name="Subtitle 2"/>
          <p:cNvSpPr>
            <a:spLocks noGrp="1"/>
          </p:cNvSpPr>
          <p:nvPr>
            <p:ph type="subTitle" idx="1"/>
          </p:nvPr>
        </p:nvSpPr>
        <p:spPr/>
        <p:txBody>
          <a:bodyPr/>
          <a:lstStyle/>
          <a:p>
            <a:endParaRPr lang="en-GB"/>
          </a:p>
        </p:txBody>
      </p:sp>
      <p:sp>
        <p:nvSpPr>
          <p:cNvPr id="4" name="Slide Number Placeholder 3"/>
          <p:cNvSpPr>
            <a:spLocks noGrp="1"/>
          </p:cNvSpPr>
          <p:nvPr>
            <p:ph type="sldNum" sz="quarter" idx="11"/>
          </p:nvPr>
        </p:nvSpPr>
        <p:spPr/>
        <p:txBody>
          <a:bodyPr/>
          <a:lstStyle/>
          <a:p>
            <a:fld id="{AC224251-4B3F-45E0-8BB7-3195B7A9F9E0}" type="slidenum">
              <a:rPr lang="en-GB" smtClean="0"/>
              <a:pPr/>
              <a:t>36</a:t>
            </a:fld>
            <a:endParaRPr lang="en-GB"/>
          </a:p>
        </p:txBody>
      </p:sp>
      <p:sp>
        <p:nvSpPr>
          <p:cNvPr id="5" name="Footer Placeholder 4"/>
          <p:cNvSpPr>
            <a:spLocks noGrp="1"/>
          </p:cNvSpPr>
          <p:nvPr>
            <p:ph type="ftr" sz="quarter" idx="12"/>
          </p:nvPr>
        </p:nvSpPr>
        <p:spPr/>
        <p:txBody>
          <a:bodyPr/>
          <a:lstStyle/>
          <a:p>
            <a:r>
              <a:rPr lang="en-GB" smtClean="0"/>
              <a:t>CNR 27/11/10</a:t>
            </a:r>
            <a:endParaRPr lang="en-GB"/>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1143000"/>
            <a:ext cx="8153400" cy="1143000"/>
          </a:xfrm>
        </p:spPr>
        <p:txBody>
          <a:bodyPr>
            <a:normAutofit fontScale="90000"/>
          </a:bodyPr>
          <a:lstStyle/>
          <a:p>
            <a:r>
              <a:rPr lang="en-GB" sz="6000">
                <a:solidFill>
                  <a:schemeClr val="tx1"/>
                </a:solidFill>
                <a:latin typeface="Tahoma" pitchFamily="34" charset="0"/>
              </a:rPr>
              <a:t>JURASSIC AND CRETACEOUS PERIODS</a:t>
            </a:r>
          </a:p>
        </p:txBody>
      </p:sp>
      <p:sp>
        <p:nvSpPr>
          <p:cNvPr id="2052" name="Text Box 4"/>
          <p:cNvSpPr txBox="1">
            <a:spLocks noChangeArrowheads="1"/>
          </p:cNvSpPr>
          <p:nvPr/>
        </p:nvSpPr>
        <p:spPr bwMode="auto">
          <a:xfrm>
            <a:off x="1524000" y="2895600"/>
            <a:ext cx="5943600" cy="1446550"/>
          </a:xfrm>
          <a:prstGeom prst="rect">
            <a:avLst/>
          </a:prstGeom>
          <a:noFill/>
          <a:ln w="9525">
            <a:noFill/>
            <a:miter lim="800000"/>
            <a:headEnd/>
            <a:tailEnd/>
          </a:ln>
          <a:effectLst/>
        </p:spPr>
        <p:txBody>
          <a:bodyPr>
            <a:spAutoFit/>
          </a:bodyPr>
          <a:lstStyle/>
          <a:p>
            <a:pPr algn="ctr">
              <a:spcBef>
                <a:spcPct val="50000"/>
              </a:spcBef>
            </a:pPr>
            <a:r>
              <a:rPr lang="en-GB" sz="4400" dirty="0"/>
              <a:t>Sedimentation in </a:t>
            </a:r>
            <a:r>
              <a:rPr lang="en-GB" sz="4400" dirty="0" smtClean="0"/>
              <a:t>sub-tropical </a:t>
            </a:r>
            <a:r>
              <a:rPr lang="en-GB" sz="4400" dirty="0"/>
              <a:t>latitudes</a:t>
            </a:r>
          </a:p>
        </p:txBody>
      </p:sp>
      <p:sp>
        <p:nvSpPr>
          <p:cNvPr id="2054" name="Rectangle 6"/>
          <p:cNvSpPr>
            <a:spLocks noChangeArrowheads="1"/>
          </p:cNvSpPr>
          <p:nvPr/>
        </p:nvSpPr>
        <p:spPr bwMode="auto">
          <a:xfrm>
            <a:off x="4728865" y="6096000"/>
            <a:ext cx="184731" cy="646331"/>
          </a:xfrm>
          <a:prstGeom prst="rect">
            <a:avLst/>
          </a:prstGeom>
          <a:noFill/>
          <a:ln w="57150">
            <a:noFill/>
            <a:miter lim="800000"/>
            <a:headEnd/>
            <a:tailEnd/>
          </a:ln>
          <a:effectLst/>
        </p:spPr>
        <p:txBody>
          <a:bodyPr wrap="none">
            <a:spAutoFit/>
          </a:bodyPr>
          <a:lstStyle/>
          <a:p>
            <a:pPr algn="ctr"/>
            <a:endParaRPr lang="en-GB" sz="1800" b="1" dirty="0">
              <a:solidFill>
                <a:schemeClr val="tx1"/>
              </a:solidFill>
            </a:endParaRPr>
          </a:p>
          <a:p>
            <a:pPr algn="ctr"/>
            <a:endParaRPr lang="en-GB" dirty="0">
              <a:solidFill>
                <a:schemeClr val="tx1"/>
              </a:solidFill>
            </a:endParaRPr>
          </a:p>
        </p:txBody>
      </p:sp>
      <p:sp>
        <p:nvSpPr>
          <p:cNvPr id="5" name="Slide Number Placeholder 4"/>
          <p:cNvSpPr>
            <a:spLocks noGrp="1"/>
          </p:cNvSpPr>
          <p:nvPr>
            <p:ph type="sldNum" sz="quarter" idx="11"/>
          </p:nvPr>
        </p:nvSpPr>
        <p:spPr/>
        <p:txBody>
          <a:bodyPr/>
          <a:lstStyle/>
          <a:p>
            <a:fld id="{AC224251-4B3F-45E0-8BB7-3195B7A9F9E0}" type="slidenum">
              <a:rPr lang="en-GB" smtClean="0"/>
              <a:pPr/>
              <a:t>4</a:t>
            </a:fld>
            <a:endParaRPr lang="en-GB"/>
          </a:p>
        </p:txBody>
      </p:sp>
      <p:sp>
        <p:nvSpPr>
          <p:cNvPr id="6" name="Footer Placeholder 5"/>
          <p:cNvSpPr>
            <a:spLocks noGrp="1"/>
          </p:cNvSpPr>
          <p:nvPr>
            <p:ph type="ftr" sz="quarter" idx="12"/>
          </p:nvPr>
        </p:nvSpPr>
        <p:spPr/>
        <p:txBody>
          <a:bodyPr/>
          <a:lstStyle/>
          <a:p>
            <a:r>
              <a:rPr lang="en-GB" smtClean="0"/>
              <a:t>CNR 27/11/10</a:t>
            </a:r>
            <a:endParaRPr lang="en-GB"/>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35570"/>
          </a:xfrm>
        </p:spPr>
        <p:txBody>
          <a:bodyPr>
            <a:noAutofit/>
          </a:bodyPr>
          <a:lstStyle/>
          <a:p>
            <a:r>
              <a:rPr lang="en-GB" sz="2400" dirty="0" smtClean="0"/>
              <a:t>The world 150 million years ago in late Jurassic times showing the break up of </a:t>
            </a:r>
            <a:r>
              <a:rPr lang="en-GB" sz="2400" dirty="0" err="1" smtClean="0"/>
              <a:t>Pangea</a:t>
            </a:r>
            <a:r>
              <a:rPr lang="en-GB" sz="2400" dirty="0" smtClean="0"/>
              <a:t>, the ancient supercontinent</a:t>
            </a:r>
            <a:endParaRPr lang="en-GB" sz="2400" dirty="0"/>
          </a:p>
        </p:txBody>
      </p:sp>
      <p:pic>
        <p:nvPicPr>
          <p:cNvPr id="17410" name="Picture 2" descr="http://jan.ucc.nau.edu/~rcb7/150_Jurassic_2globes.jpg"/>
          <p:cNvPicPr>
            <a:picLocks noChangeAspect="1" noChangeArrowheads="1"/>
          </p:cNvPicPr>
          <p:nvPr/>
        </p:nvPicPr>
        <p:blipFill>
          <a:blip r:embed="rId3" cstate="print"/>
          <a:srcRect/>
          <a:stretch>
            <a:fillRect/>
          </a:stretch>
        </p:blipFill>
        <p:spPr bwMode="auto">
          <a:xfrm>
            <a:off x="755576" y="1844824"/>
            <a:ext cx="7272807" cy="3801456"/>
          </a:xfrm>
          <a:prstGeom prst="rect">
            <a:avLst/>
          </a:prstGeom>
          <a:noFill/>
        </p:spPr>
      </p:pic>
      <p:sp>
        <p:nvSpPr>
          <p:cNvPr id="4" name="Slide Number Placeholder 3"/>
          <p:cNvSpPr>
            <a:spLocks noGrp="1"/>
          </p:cNvSpPr>
          <p:nvPr>
            <p:ph type="sldNum" sz="quarter" idx="12"/>
          </p:nvPr>
        </p:nvSpPr>
        <p:spPr/>
        <p:txBody>
          <a:bodyPr/>
          <a:lstStyle/>
          <a:p>
            <a:fld id="{AC224251-4B3F-45E0-8BB7-3195B7A9F9E0}" type="slidenum">
              <a:rPr lang="en-GB" smtClean="0"/>
              <a:pPr/>
              <a:t>5</a:t>
            </a:fld>
            <a:endParaRPr lang="en-GB"/>
          </a:p>
        </p:txBody>
      </p:sp>
      <p:sp>
        <p:nvSpPr>
          <p:cNvPr id="5" name="Footer Placeholder 4"/>
          <p:cNvSpPr>
            <a:spLocks noGrp="1"/>
          </p:cNvSpPr>
          <p:nvPr>
            <p:ph type="ftr" sz="quarter" idx="11"/>
          </p:nvPr>
        </p:nvSpPr>
        <p:spPr/>
        <p:txBody>
          <a:bodyPr/>
          <a:lstStyle/>
          <a:p>
            <a:r>
              <a:rPr lang="en-GB" smtClean="0"/>
              <a:t>CNR 27/11/10</a:t>
            </a:r>
            <a:endParaRPr lang="en-GB"/>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228600"/>
            <a:ext cx="8610600" cy="1184176"/>
          </a:xfrm>
        </p:spPr>
        <p:txBody>
          <a:bodyPr>
            <a:normAutofit fontScale="90000"/>
          </a:bodyPr>
          <a:lstStyle/>
          <a:p>
            <a:pPr algn="l"/>
            <a:r>
              <a:rPr lang="en-GB" sz="2000" dirty="0" smtClean="0">
                <a:latin typeface="Tahoma" pitchFamily="34" charset="0"/>
              </a:rPr>
              <a:t>The </a:t>
            </a:r>
            <a:r>
              <a:rPr lang="en-GB" sz="2000" dirty="0">
                <a:latin typeface="Tahoma" pitchFamily="34" charset="0"/>
              </a:rPr>
              <a:t>North Atlantic is beginning to open along constructive plate margins to the E and W of Greenland.  North America and Eurasia are separating.  Shallow seas, shown in pale blue, are found above many areas of continental crust, giving widespread shallow water deposition on continental shelves.</a:t>
            </a:r>
          </a:p>
        </p:txBody>
      </p:sp>
      <p:pic>
        <p:nvPicPr>
          <p:cNvPr id="16389" name="Picture 5" descr="North Atlantic in Lower Cretaceous"/>
          <p:cNvPicPr>
            <a:picLocks noChangeAspect="1" noChangeArrowheads="1"/>
          </p:cNvPicPr>
          <p:nvPr/>
        </p:nvPicPr>
        <p:blipFill>
          <a:blip r:embed="rId3" cstate="print"/>
          <a:srcRect/>
          <a:stretch>
            <a:fillRect/>
          </a:stretch>
        </p:blipFill>
        <p:spPr bwMode="auto">
          <a:xfrm>
            <a:off x="1619672" y="2204864"/>
            <a:ext cx="5400600" cy="3877462"/>
          </a:xfrm>
          <a:prstGeom prst="rect">
            <a:avLst/>
          </a:prstGeom>
          <a:noFill/>
        </p:spPr>
      </p:pic>
      <p:sp>
        <p:nvSpPr>
          <p:cNvPr id="16390" name="Text Box 6"/>
          <p:cNvSpPr txBox="1">
            <a:spLocks noChangeArrowheads="1"/>
          </p:cNvSpPr>
          <p:nvPr/>
        </p:nvSpPr>
        <p:spPr bwMode="auto">
          <a:xfrm>
            <a:off x="7308304" y="2708920"/>
            <a:ext cx="990600" cy="457200"/>
          </a:xfrm>
          <a:prstGeom prst="rect">
            <a:avLst/>
          </a:prstGeom>
          <a:noFill/>
          <a:ln w="57150">
            <a:noFill/>
            <a:miter lim="800000"/>
            <a:headEnd/>
            <a:tailEnd/>
          </a:ln>
          <a:effectLst/>
        </p:spPr>
        <p:txBody>
          <a:bodyPr>
            <a:spAutoFit/>
          </a:bodyPr>
          <a:lstStyle/>
          <a:p>
            <a:pPr>
              <a:spcBef>
                <a:spcPct val="50000"/>
              </a:spcBef>
            </a:pPr>
            <a:r>
              <a:rPr lang="en-GB" dirty="0"/>
              <a:t>UK</a:t>
            </a:r>
          </a:p>
        </p:txBody>
      </p:sp>
      <p:sp>
        <p:nvSpPr>
          <p:cNvPr id="16391" name="Line 7"/>
          <p:cNvSpPr>
            <a:spLocks noChangeShapeType="1"/>
          </p:cNvSpPr>
          <p:nvPr/>
        </p:nvSpPr>
        <p:spPr bwMode="auto">
          <a:xfrm flipH="1">
            <a:off x="4932040" y="2852936"/>
            <a:ext cx="2286000" cy="838200"/>
          </a:xfrm>
          <a:prstGeom prst="line">
            <a:avLst/>
          </a:prstGeom>
          <a:noFill/>
          <a:ln w="57150">
            <a:solidFill>
              <a:srgbClr val="006600"/>
            </a:solidFill>
            <a:round/>
            <a:headEnd/>
            <a:tailEnd type="triangle" w="med" len="med"/>
          </a:ln>
          <a:effectLst/>
        </p:spPr>
        <p:txBody>
          <a:bodyPr/>
          <a:lstStyle/>
          <a:p>
            <a:endParaRPr lang="en-GB"/>
          </a:p>
        </p:txBody>
      </p:sp>
      <p:sp>
        <p:nvSpPr>
          <p:cNvPr id="6" name="Slide Number Placeholder 5"/>
          <p:cNvSpPr>
            <a:spLocks noGrp="1"/>
          </p:cNvSpPr>
          <p:nvPr>
            <p:ph type="sldNum" sz="quarter" idx="12"/>
          </p:nvPr>
        </p:nvSpPr>
        <p:spPr/>
        <p:txBody>
          <a:bodyPr/>
          <a:lstStyle/>
          <a:p>
            <a:fld id="{AC224251-4B3F-45E0-8BB7-3195B7A9F9E0}" type="slidenum">
              <a:rPr lang="en-GB" smtClean="0"/>
              <a:pPr/>
              <a:t>6</a:t>
            </a:fld>
            <a:endParaRPr lang="en-GB"/>
          </a:p>
        </p:txBody>
      </p:sp>
      <p:sp>
        <p:nvSpPr>
          <p:cNvPr id="7" name="Footer Placeholder 6"/>
          <p:cNvSpPr>
            <a:spLocks noGrp="1"/>
          </p:cNvSpPr>
          <p:nvPr>
            <p:ph type="ftr" sz="quarter" idx="11"/>
          </p:nvPr>
        </p:nvSpPr>
        <p:spPr/>
        <p:txBody>
          <a:bodyPr/>
          <a:lstStyle/>
          <a:p>
            <a:r>
              <a:rPr lang="en-GB" smtClean="0"/>
              <a:t>CNR 27/11/10</a:t>
            </a:r>
            <a:endParaRPr lang="en-GB"/>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62000" y="0"/>
            <a:ext cx="7772400" cy="1143000"/>
          </a:xfrm>
        </p:spPr>
        <p:txBody>
          <a:bodyPr/>
          <a:lstStyle/>
          <a:p>
            <a:r>
              <a:rPr lang="en-GB" sz="3200">
                <a:latin typeface="Tahoma" pitchFamily="34" charset="0"/>
              </a:rPr>
              <a:t>Lower Cretaceous palaeogeographic map</a:t>
            </a:r>
          </a:p>
        </p:txBody>
      </p:sp>
      <p:pic>
        <p:nvPicPr>
          <p:cNvPr id="36869" name="Picture 5" descr="Cretaceous Palaeomap"/>
          <p:cNvPicPr>
            <a:picLocks noChangeAspect="1" noChangeArrowheads="1"/>
          </p:cNvPicPr>
          <p:nvPr/>
        </p:nvPicPr>
        <p:blipFill>
          <a:blip r:embed="rId3" cstate="print"/>
          <a:srcRect/>
          <a:stretch>
            <a:fillRect/>
          </a:stretch>
        </p:blipFill>
        <p:spPr bwMode="auto">
          <a:xfrm>
            <a:off x="3491880" y="1484784"/>
            <a:ext cx="5006056" cy="5112568"/>
          </a:xfrm>
          <a:prstGeom prst="rect">
            <a:avLst/>
          </a:prstGeom>
          <a:noFill/>
        </p:spPr>
      </p:pic>
      <p:sp>
        <p:nvSpPr>
          <p:cNvPr id="36870" name="Text Box 6"/>
          <p:cNvSpPr txBox="1">
            <a:spLocks noChangeArrowheads="1"/>
          </p:cNvSpPr>
          <p:nvPr/>
        </p:nvSpPr>
        <p:spPr bwMode="auto">
          <a:xfrm>
            <a:off x="152400" y="1628800"/>
            <a:ext cx="3276600" cy="2585323"/>
          </a:xfrm>
          <a:prstGeom prst="rect">
            <a:avLst/>
          </a:prstGeom>
          <a:noFill/>
          <a:ln w="57150">
            <a:noFill/>
            <a:miter lim="800000"/>
            <a:headEnd/>
            <a:tailEnd/>
          </a:ln>
          <a:effectLst/>
        </p:spPr>
        <p:txBody>
          <a:bodyPr wrap="square">
            <a:spAutoFit/>
          </a:bodyPr>
          <a:lstStyle/>
          <a:p>
            <a:pPr>
              <a:spcBef>
                <a:spcPct val="50000"/>
              </a:spcBef>
            </a:pPr>
            <a:r>
              <a:rPr lang="en-GB" dirty="0"/>
              <a:t>This map shows that most of the area that is now the UK was covered by water in the Lower Cretaceous, although different sediments were deposited in different places.  In the Upper Cretaceous sea-level rose again so that Chalk was deposited everywhere.</a:t>
            </a:r>
          </a:p>
        </p:txBody>
      </p:sp>
      <p:sp>
        <p:nvSpPr>
          <p:cNvPr id="36871" name="Text Box 7"/>
          <p:cNvSpPr txBox="1">
            <a:spLocks noChangeArrowheads="1"/>
          </p:cNvSpPr>
          <p:nvPr/>
        </p:nvSpPr>
        <p:spPr bwMode="auto">
          <a:xfrm>
            <a:off x="8229600" y="4572000"/>
            <a:ext cx="914400" cy="457200"/>
          </a:xfrm>
          <a:prstGeom prst="rect">
            <a:avLst/>
          </a:prstGeom>
          <a:noFill/>
          <a:ln w="57150">
            <a:noFill/>
            <a:miter lim="800000"/>
            <a:headEnd/>
            <a:tailEnd/>
          </a:ln>
          <a:effectLst/>
        </p:spPr>
        <p:txBody>
          <a:bodyPr>
            <a:spAutoFit/>
          </a:bodyPr>
          <a:lstStyle/>
          <a:p>
            <a:pPr>
              <a:spcBef>
                <a:spcPct val="50000"/>
              </a:spcBef>
            </a:pPr>
            <a:r>
              <a:rPr lang="en-GB">
                <a:solidFill>
                  <a:schemeClr val="bg1"/>
                </a:solidFill>
              </a:rPr>
              <a:t>clay</a:t>
            </a:r>
          </a:p>
        </p:txBody>
      </p:sp>
      <p:sp>
        <p:nvSpPr>
          <p:cNvPr id="36872" name="Text Box 8"/>
          <p:cNvSpPr txBox="1">
            <a:spLocks noChangeArrowheads="1"/>
          </p:cNvSpPr>
          <p:nvPr/>
        </p:nvSpPr>
        <p:spPr bwMode="auto">
          <a:xfrm>
            <a:off x="7239000" y="5715000"/>
            <a:ext cx="1066800" cy="457200"/>
          </a:xfrm>
          <a:prstGeom prst="rect">
            <a:avLst/>
          </a:prstGeom>
          <a:noFill/>
          <a:ln w="57150">
            <a:noFill/>
            <a:miter lim="800000"/>
            <a:headEnd/>
            <a:tailEnd/>
          </a:ln>
          <a:effectLst/>
        </p:spPr>
        <p:txBody>
          <a:bodyPr>
            <a:spAutoFit/>
          </a:bodyPr>
          <a:lstStyle/>
          <a:p>
            <a:pPr>
              <a:spcBef>
                <a:spcPct val="50000"/>
              </a:spcBef>
            </a:pPr>
            <a:r>
              <a:rPr lang="en-GB">
                <a:solidFill>
                  <a:schemeClr val="bg1"/>
                </a:solidFill>
              </a:rPr>
              <a:t>sands</a:t>
            </a:r>
          </a:p>
        </p:txBody>
      </p:sp>
      <p:sp>
        <p:nvSpPr>
          <p:cNvPr id="7" name="Slide Number Placeholder 6"/>
          <p:cNvSpPr>
            <a:spLocks noGrp="1"/>
          </p:cNvSpPr>
          <p:nvPr>
            <p:ph type="sldNum" sz="quarter" idx="12"/>
          </p:nvPr>
        </p:nvSpPr>
        <p:spPr/>
        <p:txBody>
          <a:bodyPr/>
          <a:lstStyle/>
          <a:p>
            <a:fld id="{AC224251-4B3F-45E0-8BB7-3195B7A9F9E0}" type="slidenum">
              <a:rPr lang="en-GB" smtClean="0"/>
              <a:pPr/>
              <a:t>7</a:t>
            </a:fld>
            <a:endParaRPr lang="en-GB"/>
          </a:p>
        </p:txBody>
      </p:sp>
      <p:sp>
        <p:nvSpPr>
          <p:cNvPr id="8" name="Footer Placeholder 7"/>
          <p:cNvSpPr>
            <a:spLocks noGrp="1"/>
          </p:cNvSpPr>
          <p:nvPr>
            <p:ph type="ftr" sz="quarter" idx="11"/>
          </p:nvPr>
        </p:nvSpPr>
        <p:spPr/>
        <p:txBody>
          <a:bodyPr/>
          <a:lstStyle/>
          <a:p>
            <a:r>
              <a:rPr lang="en-GB" smtClean="0"/>
              <a:t>CNR 27/11/10</a:t>
            </a:r>
            <a:endParaRPr lang="en-GB"/>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28600" y="620688"/>
            <a:ext cx="3048000" cy="5780112"/>
          </a:xfrm>
        </p:spPr>
        <p:txBody>
          <a:bodyPr>
            <a:normAutofit fontScale="90000"/>
          </a:bodyPr>
          <a:lstStyle/>
          <a:p>
            <a:pPr algn="l"/>
            <a:r>
              <a:rPr lang="en-GB" sz="2400" dirty="0">
                <a:latin typeface="Tahoma" pitchFamily="34" charset="0"/>
              </a:rPr>
              <a:t/>
            </a:r>
            <a:br>
              <a:rPr lang="en-GB" sz="2400" dirty="0">
                <a:latin typeface="Tahoma" pitchFamily="34" charset="0"/>
              </a:rPr>
            </a:br>
            <a:r>
              <a:rPr lang="en-GB" sz="2200" dirty="0">
                <a:latin typeface="Tahoma" pitchFamily="34" charset="0"/>
              </a:rPr>
              <a:t>Sea-levels rose during the Jurassic and Cretaceous periods.  As Pangaea broke apart, constructive plate margins displaced ocean water onto continental shelves. Fluctuating sea-levels in the Jurassic and Cretaceous periods led to a great variety of deep and shallow water </a:t>
            </a:r>
            <a:br>
              <a:rPr lang="en-GB" sz="2200" dirty="0">
                <a:latin typeface="Tahoma" pitchFamily="34" charset="0"/>
              </a:rPr>
            </a:br>
            <a:r>
              <a:rPr lang="en-GB" sz="2200" dirty="0">
                <a:latin typeface="Tahoma" pitchFamily="34" charset="0"/>
              </a:rPr>
              <a:t>continental shelf sediments.  </a:t>
            </a:r>
          </a:p>
        </p:txBody>
      </p:sp>
      <p:pic>
        <p:nvPicPr>
          <p:cNvPr id="45062" name="Picture 6" descr="sealevel changes graph"/>
          <p:cNvPicPr>
            <a:picLocks noChangeAspect="1" noChangeArrowheads="1"/>
          </p:cNvPicPr>
          <p:nvPr/>
        </p:nvPicPr>
        <p:blipFill>
          <a:blip r:embed="rId3" cstate="print"/>
          <a:srcRect/>
          <a:stretch>
            <a:fillRect/>
          </a:stretch>
        </p:blipFill>
        <p:spPr bwMode="auto">
          <a:xfrm>
            <a:off x="3635896" y="476672"/>
            <a:ext cx="4968551" cy="5958951"/>
          </a:xfrm>
          <a:prstGeom prst="rect">
            <a:avLst/>
          </a:prstGeom>
          <a:noFill/>
        </p:spPr>
      </p:pic>
      <p:sp>
        <p:nvSpPr>
          <p:cNvPr id="45063" name="Line 7"/>
          <p:cNvSpPr>
            <a:spLocks noChangeShapeType="1"/>
          </p:cNvSpPr>
          <p:nvPr/>
        </p:nvSpPr>
        <p:spPr bwMode="auto">
          <a:xfrm>
            <a:off x="4724400" y="1295400"/>
            <a:ext cx="0" cy="1447800"/>
          </a:xfrm>
          <a:prstGeom prst="line">
            <a:avLst/>
          </a:prstGeom>
          <a:noFill/>
          <a:ln w="57150">
            <a:solidFill>
              <a:srgbClr val="006600"/>
            </a:solidFill>
            <a:round/>
            <a:headEnd type="triangle" w="med" len="med"/>
            <a:tailEnd type="triangle" w="med" len="med"/>
          </a:ln>
          <a:effectLst/>
        </p:spPr>
        <p:txBody>
          <a:bodyPr/>
          <a:lstStyle/>
          <a:p>
            <a:endParaRPr lang="en-GB"/>
          </a:p>
        </p:txBody>
      </p:sp>
      <p:sp>
        <p:nvSpPr>
          <p:cNvPr id="45064" name="Text Box 8"/>
          <p:cNvSpPr txBox="1">
            <a:spLocks noChangeArrowheads="1"/>
          </p:cNvSpPr>
          <p:nvPr/>
        </p:nvSpPr>
        <p:spPr bwMode="auto">
          <a:xfrm>
            <a:off x="6705600" y="1219200"/>
            <a:ext cx="1295400" cy="457200"/>
          </a:xfrm>
          <a:prstGeom prst="rect">
            <a:avLst/>
          </a:prstGeom>
          <a:noFill/>
          <a:ln w="57150">
            <a:noFill/>
            <a:miter lim="800000"/>
            <a:headEnd/>
            <a:tailEnd/>
          </a:ln>
          <a:effectLst/>
        </p:spPr>
        <p:txBody>
          <a:bodyPr>
            <a:spAutoFit/>
          </a:bodyPr>
          <a:lstStyle/>
          <a:p>
            <a:pPr>
              <a:spcBef>
                <a:spcPct val="50000"/>
              </a:spcBef>
            </a:pPr>
            <a:r>
              <a:rPr lang="en-GB"/>
              <a:t>higher</a:t>
            </a:r>
          </a:p>
        </p:txBody>
      </p:sp>
      <p:sp>
        <p:nvSpPr>
          <p:cNvPr id="45065" name="Text Box 9"/>
          <p:cNvSpPr txBox="1">
            <a:spLocks noChangeArrowheads="1"/>
          </p:cNvSpPr>
          <p:nvPr/>
        </p:nvSpPr>
        <p:spPr bwMode="auto">
          <a:xfrm>
            <a:off x="6858000" y="2286000"/>
            <a:ext cx="1295400" cy="457200"/>
          </a:xfrm>
          <a:prstGeom prst="rect">
            <a:avLst/>
          </a:prstGeom>
          <a:noFill/>
          <a:ln w="57150">
            <a:noFill/>
            <a:miter lim="800000"/>
            <a:headEnd/>
            <a:tailEnd/>
          </a:ln>
          <a:effectLst/>
        </p:spPr>
        <p:txBody>
          <a:bodyPr>
            <a:spAutoFit/>
          </a:bodyPr>
          <a:lstStyle/>
          <a:p>
            <a:pPr>
              <a:spcBef>
                <a:spcPct val="50000"/>
              </a:spcBef>
            </a:pPr>
            <a:r>
              <a:rPr lang="en-GB"/>
              <a:t>lower</a:t>
            </a:r>
          </a:p>
        </p:txBody>
      </p:sp>
      <p:sp>
        <p:nvSpPr>
          <p:cNvPr id="7" name="Slide Number Placeholder 6"/>
          <p:cNvSpPr>
            <a:spLocks noGrp="1"/>
          </p:cNvSpPr>
          <p:nvPr>
            <p:ph type="sldNum" sz="quarter" idx="12"/>
          </p:nvPr>
        </p:nvSpPr>
        <p:spPr/>
        <p:txBody>
          <a:bodyPr/>
          <a:lstStyle/>
          <a:p>
            <a:fld id="{AC224251-4B3F-45E0-8BB7-3195B7A9F9E0}" type="slidenum">
              <a:rPr lang="en-GB" smtClean="0"/>
              <a:pPr/>
              <a:t>8</a:t>
            </a:fld>
            <a:endParaRPr lang="en-GB"/>
          </a:p>
        </p:txBody>
      </p:sp>
      <p:sp>
        <p:nvSpPr>
          <p:cNvPr id="8" name="Footer Placeholder 7"/>
          <p:cNvSpPr>
            <a:spLocks noGrp="1"/>
          </p:cNvSpPr>
          <p:nvPr>
            <p:ph type="ftr" sz="quarter" idx="11"/>
          </p:nvPr>
        </p:nvSpPr>
        <p:spPr/>
        <p:txBody>
          <a:bodyPr/>
          <a:lstStyle/>
          <a:p>
            <a:r>
              <a:rPr lang="en-GB" smtClean="0"/>
              <a:t>CNR 27/11/10</a:t>
            </a:r>
            <a:endParaRPr lang="en-GB"/>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79512" y="-99392"/>
            <a:ext cx="3733800" cy="1440160"/>
          </a:xfrm>
        </p:spPr>
        <p:txBody>
          <a:bodyPr>
            <a:normAutofit/>
          </a:bodyPr>
          <a:lstStyle/>
          <a:p>
            <a:r>
              <a:rPr lang="en-GB" sz="3600" dirty="0" err="1">
                <a:latin typeface="Tahoma" pitchFamily="34" charset="0"/>
              </a:rPr>
              <a:t>Stratigraphic</a:t>
            </a:r>
            <a:r>
              <a:rPr lang="en-GB" sz="3600" dirty="0">
                <a:latin typeface="Tahoma" pitchFamily="34" charset="0"/>
              </a:rPr>
              <a:t> table</a:t>
            </a:r>
          </a:p>
        </p:txBody>
      </p:sp>
      <p:pic>
        <p:nvPicPr>
          <p:cNvPr id="15364" name="Picture 4" descr="Stratigraphic table"/>
          <p:cNvPicPr>
            <a:picLocks noChangeAspect="1" noChangeArrowheads="1"/>
          </p:cNvPicPr>
          <p:nvPr/>
        </p:nvPicPr>
        <p:blipFill>
          <a:blip r:embed="rId3" cstate="print"/>
          <a:srcRect/>
          <a:stretch>
            <a:fillRect/>
          </a:stretch>
        </p:blipFill>
        <p:spPr bwMode="auto">
          <a:xfrm>
            <a:off x="4139952" y="332656"/>
            <a:ext cx="2728314" cy="6381328"/>
          </a:xfrm>
          <a:prstGeom prst="rect">
            <a:avLst/>
          </a:prstGeom>
          <a:noFill/>
        </p:spPr>
      </p:pic>
      <p:sp>
        <p:nvSpPr>
          <p:cNvPr id="15365" name="Line 5"/>
          <p:cNvSpPr>
            <a:spLocks noChangeShapeType="1"/>
          </p:cNvSpPr>
          <p:nvPr/>
        </p:nvSpPr>
        <p:spPr bwMode="auto">
          <a:xfrm>
            <a:off x="7086600" y="3505200"/>
            <a:ext cx="0" cy="609600"/>
          </a:xfrm>
          <a:prstGeom prst="line">
            <a:avLst/>
          </a:prstGeom>
          <a:noFill/>
          <a:ln w="57150">
            <a:solidFill>
              <a:srgbClr val="006600"/>
            </a:solidFill>
            <a:round/>
            <a:headEnd type="triangle" w="med" len="med"/>
            <a:tailEnd type="triangle" w="med" len="med"/>
          </a:ln>
          <a:effectLst/>
        </p:spPr>
        <p:txBody>
          <a:bodyPr/>
          <a:lstStyle/>
          <a:p>
            <a:endParaRPr lang="en-GB"/>
          </a:p>
        </p:txBody>
      </p:sp>
      <p:sp>
        <p:nvSpPr>
          <p:cNvPr id="15366" name="Text Box 6"/>
          <p:cNvSpPr txBox="1">
            <a:spLocks noChangeArrowheads="1"/>
          </p:cNvSpPr>
          <p:nvPr/>
        </p:nvSpPr>
        <p:spPr bwMode="auto">
          <a:xfrm>
            <a:off x="7315200" y="3200400"/>
            <a:ext cx="1828800" cy="1187450"/>
          </a:xfrm>
          <a:prstGeom prst="rect">
            <a:avLst/>
          </a:prstGeom>
          <a:noFill/>
          <a:ln w="57150">
            <a:noFill/>
            <a:miter lim="800000"/>
            <a:headEnd/>
            <a:tailEnd/>
          </a:ln>
          <a:effectLst/>
        </p:spPr>
        <p:txBody>
          <a:bodyPr>
            <a:spAutoFit/>
          </a:bodyPr>
          <a:lstStyle/>
          <a:p>
            <a:pPr>
              <a:spcBef>
                <a:spcPct val="50000"/>
              </a:spcBef>
            </a:pPr>
            <a:r>
              <a:rPr lang="en-GB"/>
              <a:t>Jurassic and Cretaceous periods</a:t>
            </a:r>
          </a:p>
        </p:txBody>
      </p:sp>
      <p:sp>
        <p:nvSpPr>
          <p:cNvPr id="15367" name="Text Box 7"/>
          <p:cNvSpPr txBox="1">
            <a:spLocks noChangeArrowheads="1"/>
          </p:cNvSpPr>
          <p:nvPr/>
        </p:nvSpPr>
        <p:spPr bwMode="auto">
          <a:xfrm>
            <a:off x="1905000" y="3505200"/>
            <a:ext cx="1676400" cy="822325"/>
          </a:xfrm>
          <a:prstGeom prst="rect">
            <a:avLst/>
          </a:prstGeom>
          <a:noFill/>
          <a:ln w="57150">
            <a:noFill/>
            <a:miter lim="800000"/>
            <a:headEnd/>
            <a:tailEnd/>
          </a:ln>
          <a:effectLst/>
        </p:spPr>
        <p:txBody>
          <a:bodyPr>
            <a:spAutoFit/>
          </a:bodyPr>
          <a:lstStyle/>
          <a:p>
            <a:pPr>
              <a:spcBef>
                <a:spcPct val="50000"/>
              </a:spcBef>
            </a:pPr>
            <a:r>
              <a:rPr lang="en-GB"/>
              <a:t>MESOZOIC ERA</a:t>
            </a:r>
          </a:p>
        </p:txBody>
      </p:sp>
      <p:sp>
        <p:nvSpPr>
          <p:cNvPr id="15368" name="Line 8"/>
          <p:cNvSpPr>
            <a:spLocks noChangeShapeType="1"/>
          </p:cNvSpPr>
          <p:nvPr/>
        </p:nvSpPr>
        <p:spPr bwMode="auto">
          <a:xfrm>
            <a:off x="3657600" y="3505200"/>
            <a:ext cx="0" cy="838200"/>
          </a:xfrm>
          <a:prstGeom prst="line">
            <a:avLst/>
          </a:prstGeom>
          <a:noFill/>
          <a:ln w="57150">
            <a:solidFill>
              <a:srgbClr val="006600"/>
            </a:solidFill>
            <a:round/>
            <a:headEnd type="triangle" w="med" len="med"/>
            <a:tailEnd type="triangle" w="med" len="med"/>
          </a:ln>
          <a:effectLst/>
        </p:spPr>
        <p:txBody>
          <a:bodyPr/>
          <a:lstStyle/>
          <a:p>
            <a:endParaRPr lang="en-GB"/>
          </a:p>
        </p:txBody>
      </p:sp>
      <p:sp>
        <p:nvSpPr>
          <p:cNvPr id="15369" name="Text Box 9"/>
          <p:cNvSpPr txBox="1">
            <a:spLocks noChangeArrowheads="1"/>
          </p:cNvSpPr>
          <p:nvPr/>
        </p:nvSpPr>
        <p:spPr bwMode="auto">
          <a:xfrm>
            <a:off x="457200" y="2743200"/>
            <a:ext cx="2286000" cy="822325"/>
          </a:xfrm>
          <a:prstGeom prst="rect">
            <a:avLst/>
          </a:prstGeom>
          <a:noFill/>
          <a:ln w="57150">
            <a:noFill/>
            <a:miter lim="800000"/>
            <a:headEnd/>
            <a:tailEnd/>
          </a:ln>
          <a:effectLst/>
        </p:spPr>
        <p:txBody>
          <a:bodyPr>
            <a:spAutoFit/>
          </a:bodyPr>
          <a:lstStyle/>
          <a:p>
            <a:pPr>
              <a:spcBef>
                <a:spcPct val="50000"/>
              </a:spcBef>
            </a:pPr>
            <a:r>
              <a:rPr lang="en-GB"/>
              <a:t>PHANEROZOIC EON</a:t>
            </a:r>
          </a:p>
        </p:txBody>
      </p:sp>
      <p:sp>
        <p:nvSpPr>
          <p:cNvPr id="15370" name="Line 10"/>
          <p:cNvSpPr>
            <a:spLocks noChangeShapeType="1"/>
          </p:cNvSpPr>
          <p:nvPr/>
        </p:nvSpPr>
        <p:spPr bwMode="auto">
          <a:xfrm>
            <a:off x="381000" y="1295400"/>
            <a:ext cx="0" cy="4953000"/>
          </a:xfrm>
          <a:prstGeom prst="line">
            <a:avLst/>
          </a:prstGeom>
          <a:noFill/>
          <a:ln w="57150">
            <a:solidFill>
              <a:srgbClr val="006600"/>
            </a:solidFill>
            <a:round/>
            <a:headEnd type="triangle" w="med" len="med"/>
            <a:tailEnd type="triangle" w="med" len="med"/>
          </a:ln>
          <a:effectLst/>
        </p:spPr>
        <p:txBody>
          <a:bodyPr/>
          <a:lstStyle/>
          <a:p>
            <a:endParaRPr lang="en-GB"/>
          </a:p>
        </p:txBody>
      </p:sp>
      <p:sp>
        <p:nvSpPr>
          <p:cNvPr id="10" name="Slide Number Placeholder 9"/>
          <p:cNvSpPr>
            <a:spLocks noGrp="1"/>
          </p:cNvSpPr>
          <p:nvPr>
            <p:ph type="sldNum" sz="quarter" idx="12"/>
          </p:nvPr>
        </p:nvSpPr>
        <p:spPr/>
        <p:txBody>
          <a:bodyPr/>
          <a:lstStyle/>
          <a:p>
            <a:fld id="{AC224251-4B3F-45E0-8BB7-3195B7A9F9E0}" type="slidenum">
              <a:rPr lang="en-GB" smtClean="0"/>
              <a:pPr/>
              <a:t>9</a:t>
            </a:fld>
            <a:endParaRPr lang="en-GB"/>
          </a:p>
        </p:txBody>
      </p:sp>
      <p:sp>
        <p:nvSpPr>
          <p:cNvPr id="11" name="Footer Placeholder 10"/>
          <p:cNvSpPr>
            <a:spLocks noGrp="1"/>
          </p:cNvSpPr>
          <p:nvPr>
            <p:ph type="ftr" sz="quarter" idx="11"/>
          </p:nvPr>
        </p:nvSpPr>
        <p:spPr/>
        <p:txBody>
          <a:bodyPr/>
          <a:lstStyle/>
          <a:p>
            <a:r>
              <a:rPr lang="en-GB" smtClean="0"/>
              <a:t>CNR 27/11/10</a:t>
            </a:r>
            <a:endParaRPr lang="en-GB"/>
          </a:p>
        </p:txBody>
      </p:sp>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788</TotalTime>
  <Words>885</Words>
  <Application>Microsoft Office PowerPoint</Application>
  <PresentationFormat>On-screen Show (4:3)</PresentationFormat>
  <Paragraphs>168</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Foundry</vt:lpstr>
      <vt:lpstr>The Geological History of Swanbourne &amp; Aylesbury Vale</vt:lpstr>
      <vt:lpstr>Superposition – shown in a soil section in Swanbourne</vt:lpstr>
      <vt:lpstr>Geological map of Swanbourne</vt:lpstr>
      <vt:lpstr>JURASSIC AND CRETACEOUS PERIODS</vt:lpstr>
      <vt:lpstr>The world 150 million years ago in late Jurassic times showing the break up of Pangea, the ancient supercontinent</vt:lpstr>
      <vt:lpstr>The North Atlantic is beginning to open along constructive plate margins to the E and W of Greenland.  North America and Eurasia are separating.  Shallow seas, shown in pale blue, are found above many areas of continental crust, giving widespread shallow water deposition on continental shelves.</vt:lpstr>
      <vt:lpstr>Lower Cretaceous palaeogeographic map</vt:lpstr>
      <vt:lpstr> Sea-levels rose during the Jurassic and Cretaceous periods.  As Pangaea broke apart, constructive plate margins displaced ocean water onto continental shelves. Fluctuating sea-levels in the Jurassic and Cretaceous periods led to a great variety of deep and shallow water  continental shelf sediments.  </vt:lpstr>
      <vt:lpstr>Stratigraphic table</vt:lpstr>
      <vt:lpstr>PowerPoint Presentation</vt:lpstr>
      <vt:lpstr>PowerPoint Presentation</vt:lpstr>
      <vt:lpstr>Local ammonites, gastropods and bivalves</vt:lpstr>
      <vt:lpstr>Bivalve fossils normally have two valves that are mirror images of each other.</vt:lpstr>
      <vt:lpstr>Ammonite suture shapes help to identify them</vt:lpstr>
      <vt:lpstr>Nautilus from the Pacific Ocean is the nearest living relative of ammonites today</vt:lpstr>
      <vt:lpstr>Belmnites are are ancestors of the cuttlefish.  They are the internal bones of these ancient squid.  They look like bullets and may be found in gardens in this area. They are made of calcite.</vt:lpstr>
      <vt:lpstr>The Portland Limestone as seen in buildings around Swanbourne</vt:lpstr>
      <vt:lpstr>Most pieces of Portland Limestone show shell sections</vt:lpstr>
      <vt:lpstr>Clams &amp; oysters today and a Jurassic fossil oyster (Gryphaea) from the clay of Charlton Close (bottom right)</vt:lpstr>
      <vt:lpstr>Twenty million years ago, the Alpine earthy movements uplifted South East England.  Within the last two million years, the climate has been cool enough to result in four major glacial advances.  Only the penultimate one reached us with glaciers melting here. The result is a thin superficial deposit in many places above the bedrock of either boulder clay or outwash sands and gravels.</vt:lpstr>
      <vt:lpstr>The Archaeology of Swanbourne</vt:lpstr>
      <vt:lpstr>Stone age flints show percussion marks around the edge.  A single flint tool has been found from Swanbourne.  Iron age coins have been found in Hoggeston</vt:lpstr>
      <vt:lpstr>Ditch digging resulted in Ken Reading finding Roman pot remains; early 1990’s</vt:lpstr>
      <vt:lpstr>Roman pottery fragments found by Ken Reading between Swanbourne and Hoggeston</vt:lpstr>
      <vt:lpstr>Roman pottery fragment  - tableware with dot decoration.</vt:lpstr>
      <vt:lpstr>Ridge and furrow fields between Swanbourne and Hoggeston</vt:lpstr>
      <vt:lpstr>Saxo-Norman to Medieval pottery fragments from Swanbourne</vt:lpstr>
      <vt:lpstr>Late Saxon pottery</vt:lpstr>
      <vt:lpstr>Medieval pottery</vt:lpstr>
      <vt:lpstr>PowerPoint Presentation</vt:lpstr>
      <vt:lpstr>Comparision of early willow leaf with brush strokes (left) with later willow leaf with transfer background dots (right).  </vt:lpstr>
      <vt:lpstr>What you might expect to dig up – examples from Station Road</vt:lpstr>
      <vt:lpstr>Clay pipe fragments date from the 17th to the 19th century  (from Charlton Close)</vt:lpstr>
      <vt:lpstr>Metal objects – Station Road</vt:lpstr>
      <vt:lpstr>Great Western Railway employee’s brass button</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Geological History of Swanbourne &amp; Aylesbury Vale</dc:title>
  <dc:creator>Dr. C. N. Rodgers - Consultancy</dc:creator>
  <cp:lastModifiedBy>Harris</cp:lastModifiedBy>
  <cp:revision>87</cp:revision>
  <dcterms:created xsi:type="dcterms:W3CDTF">2010-11-17T15:55:22Z</dcterms:created>
  <dcterms:modified xsi:type="dcterms:W3CDTF">2010-11-27T18:42:01Z</dcterms:modified>
</cp:coreProperties>
</file>